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2"/>
  </p:notesMasterIdLst>
  <p:sldIdLst>
    <p:sldId id="257" r:id="rId2"/>
    <p:sldId id="258" r:id="rId3"/>
    <p:sldId id="259" r:id="rId4"/>
    <p:sldId id="264" r:id="rId5"/>
    <p:sldId id="268" r:id="rId6"/>
    <p:sldId id="286" r:id="rId7"/>
    <p:sldId id="285" r:id="rId8"/>
    <p:sldId id="261" r:id="rId9"/>
    <p:sldId id="322" r:id="rId10"/>
    <p:sldId id="320" r:id="rId11"/>
    <p:sldId id="358" r:id="rId12"/>
    <p:sldId id="359" r:id="rId13"/>
    <p:sldId id="360" r:id="rId14"/>
    <p:sldId id="260" r:id="rId15"/>
    <p:sldId id="353" r:id="rId16"/>
    <p:sldId id="323" r:id="rId17"/>
    <p:sldId id="324" r:id="rId18"/>
    <p:sldId id="325" r:id="rId19"/>
    <p:sldId id="327" r:id="rId20"/>
    <p:sldId id="329" r:id="rId21"/>
    <p:sldId id="334" r:id="rId22"/>
    <p:sldId id="332" r:id="rId23"/>
    <p:sldId id="333" r:id="rId24"/>
    <p:sldId id="331" r:id="rId25"/>
    <p:sldId id="313" r:id="rId26"/>
    <p:sldId id="339" r:id="rId27"/>
    <p:sldId id="354" r:id="rId28"/>
    <p:sldId id="355" r:id="rId29"/>
    <p:sldId id="356" r:id="rId30"/>
    <p:sldId id="345" r:id="rId31"/>
    <p:sldId id="343" r:id="rId32"/>
    <p:sldId id="346" r:id="rId33"/>
    <p:sldId id="348" r:id="rId34"/>
    <p:sldId id="349" r:id="rId35"/>
    <p:sldId id="350" r:id="rId36"/>
    <p:sldId id="342" r:id="rId37"/>
    <p:sldId id="312" r:id="rId38"/>
    <p:sldId id="319" r:id="rId39"/>
    <p:sldId id="357" r:id="rId40"/>
    <p:sldId id="263" r:id="rId4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B1825"/>
    <a:srgbClr val="DB5066"/>
    <a:srgbClr val="FF674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테마 스타일 1 - 강조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테마 스타일 1 - 강조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E8034E78-7F5D-4C2E-B375-FC64B27BC917}" styleName="어두운 스타일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1FECB4D8-DB02-4DC6-A0A2-4F2EBAE1DC90}" styleName="보통 스타일 1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137" autoAdjust="0"/>
    <p:restoredTop sz="91388" autoAdjust="0"/>
  </p:normalViewPr>
  <p:slideViewPr>
    <p:cSldViewPr snapToGrid="0">
      <p:cViewPr varScale="1">
        <p:scale>
          <a:sx n="88" d="100"/>
          <a:sy n="88" d="100"/>
        </p:scale>
        <p:origin x="656" y="1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1F181BA-AEFD-0644-AE1D-4AADAF0C30CD}" type="doc">
      <dgm:prSet loTypeId="urn:microsoft.com/office/officeart/2005/8/layout/matrix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A1534F50-FFCD-C849-8E00-6578A0B1DCFA}">
      <dgm:prSet phldrT="[텍스트]" custT="1"/>
      <dgm:spPr>
        <a:solidFill>
          <a:schemeClr val="bg2">
            <a:lumMod val="75000"/>
          </a:schemeClr>
        </a:solidFill>
      </dgm:spPr>
      <dgm:t>
        <a:bodyPr/>
        <a:lstStyle/>
        <a:p>
          <a:pPr latinLnBrk="1"/>
          <a:r>
            <a:rPr lang="ko-KR" altLang="en-US" sz="2800" b="1" dirty="0">
              <a:solidFill>
                <a:srgbClr val="C00000"/>
              </a:solidFill>
            </a:rPr>
            <a:t>상세평가지수</a:t>
          </a:r>
        </a:p>
      </dgm:t>
    </dgm:pt>
    <dgm:pt modelId="{BE1F32DB-8BB2-6E47-BA37-E01B0EC38A52}" type="parTrans" cxnId="{3F0654CD-569A-5A44-B405-E3BC1AB2E5B3}">
      <dgm:prSet/>
      <dgm:spPr/>
      <dgm:t>
        <a:bodyPr/>
        <a:lstStyle/>
        <a:p>
          <a:pPr latinLnBrk="1"/>
          <a:endParaRPr lang="ko-KR" altLang="en-US"/>
        </a:p>
      </dgm:t>
    </dgm:pt>
    <dgm:pt modelId="{C6A1A80A-B98B-524B-AB0B-225E2B831203}" type="sibTrans" cxnId="{3F0654CD-569A-5A44-B405-E3BC1AB2E5B3}">
      <dgm:prSet/>
      <dgm:spPr/>
      <dgm:t>
        <a:bodyPr/>
        <a:lstStyle/>
        <a:p>
          <a:pPr latinLnBrk="1"/>
          <a:endParaRPr lang="ko-KR" altLang="en-US"/>
        </a:p>
      </dgm:t>
    </dgm:pt>
    <dgm:pt modelId="{07358E85-4B07-6646-94D6-58FF44FC20BB}">
      <dgm:prSet phldrT="[텍스트]" custT="1"/>
      <dgm:spPr>
        <a:solidFill>
          <a:schemeClr val="bg2">
            <a:lumMod val="50000"/>
          </a:schemeClr>
        </a:solidFill>
      </dgm:spPr>
      <dgm:t>
        <a:bodyPr/>
        <a:lstStyle/>
        <a:p>
          <a:pPr latinLnBrk="1"/>
          <a:endParaRPr lang="en-US" altLang="ko-KR" sz="1800" dirty="0">
            <a:solidFill>
              <a:schemeClr val="tx1"/>
            </a:solidFill>
          </a:endParaRPr>
        </a:p>
        <a:p>
          <a:pPr latinLnBrk="1"/>
          <a:r>
            <a:rPr lang="ko-KR" altLang="en-US" sz="3600" dirty="0">
              <a:solidFill>
                <a:schemeClr val="tx1"/>
              </a:solidFill>
            </a:rPr>
            <a:t>성장성</a:t>
          </a:r>
          <a:r>
            <a:rPr lang="en-US" altLang="ko-KR" sz="2000" dirty="0">
              <a:solidFill>
                <a:srgbClr val="C00000"/>
              </a:solidFill>
            </a:rPr>
            <a:t>(25</a:t>
          </a:r>
          <a:r>
            <a:rPr lang="ko-KR" altLang="en-US" sz="2000" dirty="0">
              <a:solidFill>
                <a:srgbClr val="C00000"/>
              </a:solidFill>
            </a:rPr>
            <a:t>점</a:t>
          </a:r>
          <a:r>
            <a:rPr lang="en-US" altLang="ko-KR" sz="2000" dirty="0">
              <a:solidFill>
                <a:srgbClr val="C00000"/>
              </a:solidFill>
            </a:rPr>
            <a:t>)</a:t>
          </a:r>
          <a:endParaRPr lang="ko-KR" altLang="en-US" sz="3600" dirty="0">
            <a:solidFill>
              <a:srgbClr val="C00000"/>
            </a:solidFill>
          </a:endParaRPr>
        </a:p>
      </dgm:t>
    </dgm:pt>
    <dgm:pt modelId="{EB1D4B96-B44C-D04C-9CDC-6C16EE60F6AC}" type="parTrans" cxnId="{2578AAFC-3D45-EA4B-BC6E-347C6CD61492}">
      <dgm:prSet/>
      <dgm:spPr/>
      <dgm:t>
        <a:bodyPr/>
        <a:lstStyle/>
        <a:p>
          <a:pPr latinLnBrk="1"/>
          <a:endParaRPr lang="ko-KR" altLang="en-US"/>
        </a:p>
      </dgm:t>
    </dgm:pt>
    <dgm:pt modelId="{C5254466-0DCF-8349-9BEC-F4750E9BBFFB}" type="sibTrans" cxnId="{2578AAFC-3D45-EA4B-BC6E-347C6CD61492}">
      <dgm:prSet/>
      <dgm:spPr/>
      <dgm:t>
        <a:bodyPr/>
        <a:lstStyle/>
        <a:p>
          <a:pPr latinLnBrk="1"/>
          <a:endParaRPr lang="ko-KR" altLang="en-US"/>
        </a:p>
      </dgm:t>
    </dgm:pt>
    <dgm:pt modelId="{AE005B64-1D9B-F545-AC1A-37F0599446A1}">
      <dgm:prSet phldrT="[텍스트]" custT="1"/>
      <dgm:spPr>
        <a:solidFill>
          <a:schemeClr val="bg2">
            <a:lumMod val="50000"/>
          </a:schemeClr>
        </a:solidFill>
      </dgm:spPr>
      <dgm:t>
        <a:bodyPr/>
        <a:lstStyle/>
        <a:p>
          <a:pPr latinLnBrk="1"/>
          <a:endParaRPr lang="en-US" altLang="ko-KR" sz="1800" dirty="0">
            <a:solidFill>
              <a:schemeClr val="tx1"/>
            </a:solidFill>
          </a:endParaRPr>
        </a:p>
        <a:p>
          <a:pPr latinLnBrk="1"/>
          <a:r>
            <a:rPr lang="ko-KR" altLang="en-US" sz="3600" dirty="0">
              <a:solidFill>
                <a:schemeClr val="tx1"/>
              </a:solidFill>
            </a:rPr>
            <a:t>안정성</a:t>
          </a:r>
          <a:r>
            <a:rPr lang="en-US" altLang="ko-KR" sz="2000" dirty="0">
              <a:solidFill>
                <a:srgbClr val="C00000"/>
              </a:solidFill>
            </a:rPr>
            <a:t>(25</a:t>
          </a:r>
          <a:r>
            <a:rPr lang="ko-KR" altLang="en-US" sz="2000" dirty="0">
              <a:solidFill>
                <a:srgbClr val="C00000"/>
              </a:solidFill>
            </a:rPr>
            <a:t>점</a:t>
          </a:r>
          <a:r>
            <a:rPr lang="en-US" altLang="ko-KR" sz="2000" dirty="0">
              <a:solidFill>
                <a:srgbClr val="C00000"/>
              </a:solidFill>
            </a:rPr>
            <a:t>)</a:t>
          </a:r>
          <a:endParaRPr lang="ko-KR" altLang="en-US" sz="2000" dirty="0">
            <a:solidFill>
              <a:srgbClr val="C00000"/>
            </a:solidFill>
          </a:endParaRPr>
        </a:p>
      </dgm:t>
    </dgm:pt>
    <dgm:pt modelId="{39BD5004-EEC6-3D48-86E9-3999BB519821}" type="parTrans" cxnId="{00183CF3-F99F-E14E-9946-583B5C5190A6}">
      <dgm:prSet/>
      <dgm:spPr/>
      <dgm:t>
        <a:bodyPr/>
        <a:lstStyle/>
        <a:p>
          <a:pPr latinLnBrk="1"/>
          <a:endParaRPr lang="ko-KR" altLang="en-US"/>
        </a:p>
      </dgm:t>
    </dgm:pt>
    <dgm:pt modelId="{009709DC-CC73-9E41-A05C-B9C2492701E4}" type="sibTrans" cxnId="{00183CF3-F99F-E14E-9946-583B5C5190A6}">
      <dgm:prSet/>
      <dgm:spPr/>
      <dgm:t>
        <a:bodyPr/>
        <a:lstStyle/>
        <a:p>
          <a:pPr latinLnBrk="1"/>
          <a:endParaRPr lang="ko-KR" altLang="en-US"/>
        </a:p>
      </dgm:t>
    </dgm:pt>
    <dgm:pt modelId="{F6C6E432-CC66-EC4A-B94B-3871113170F5}">
      <dgm:prSet phldrT="[텍스트]" custT="1"/>
      <dgm:spPr>
        <a:solidFill>
          <a:schemeClr val="bg2">
            <a:lumMod val="50000"/>
          </a:schemeClr>
        </a:solidFill>
      </dgm:spPr>
      <dgm:t>
        <a:bodyPr/>
        <a:lstStyle/>
        <a:p>
          <a:pPr latinLnBrk="1"/>
          <a:r>
            <a:rPr lang="ko-KR" altLang="en-US" sz="3600" dirty="0">
              <a:solidFill>
                <a:schemeClr val="tx1"/>
              </a:solidFill>
            </a:rPr>
            <a:t>구매력</a:t>
          </a:r>
          <a:r>
            <a:rPr lang="en-US" altLang="ko-KR" sz="2000" dirty="0">
              <a:solidFill>
                <a:srgbClr val="C00000"/>
              </a:solidFill>
            </a:rPr>
            <a:t>(25</a:t>
          </a:r>
          <a:r>
            <a:rPr lang="ko-KR" altLang="en-US" sz="2000" dirty="0">
              <a:solidFill>
                <a:srgbClr val="C00000"/>
              </a:solidFill>
            </a:rPr>
            <a:t>점</a:t>
          </a:r>
          <a:r>
            <a:rPr lang="en-US" altLang="ko-KR" sz="2000" dirty="0">
              <a:solidFill>
                <a:srgbClr val="C00000"/>
              </a:solidFill>
            </a:rPr>
            <a:t>)</a:t>
          </a:r>
        </a:p>
        <a:p>
          <a:pPr latinLnBrk="1"/>
          <a:endParaRPr lang="ko-KR" altLang="en-US" sz="1200" dirty="0">
            <a:solidFill>
              <a:schemeClr val="tx1"/>
            </a:solidFill>
          </a:endParaRPr>
        </a:p>
      </dgm:t>
    </dgm:pt>
    <dgm:pt modelId="{D5B425BA-B7B2-C640-942E-09C202E7083A}" type="parTrans" cxnId="{261580F3-2B0B-C14A-8B87-BB8EC4A29CAE}">
      <dgm:prSet/>
      <dgm:spPr/>
      <dgm:t>
        <a:bodyPr/>
        <a:lstStyle/>
        <a:p>
          <a:pPr latinLnBrk="1"/>
          <a:endParaRPr lang="ko-KR" altLang="en-US"/>
        </a:p>
      </dgm:t>
    </dgm:pt>
    <dgm:pt modelId="{C40BB923-D889-2F46-977D-FED9A44D3C8A}" type="sibTrans" cxnId="{261580F3-2B0B-C14A-8B87-BB8EC4A29CAE}">
      <dgm:prSet/>
      <dgm:spPr/>
      <dgm:t>
        <a:bodyPr/>
        <a:lstStyle/>
        <a:p>
          <a:pPr latinLnBrk="1"/>
          <a:endParaRPr lang="ko-KR" altLang="en-US"/>
        </a:p>
      </dgm:t>
    </dgm:pt>
    <dgm:pt modelId="{05B17E85-6893-C947-86D3-CD57B95DE89A}">
      <dgm:prSet phldrT="[텍스트]" custT="1"/>
      <dgm:spPr>
        <a:solidFill>
          <a:schemeClr val="bg2">
            <a:lumMod val="50000"/>
          </a:schemeClr>
        </a:solidFill>
      </dgm:spPr>
      <dgm:t>
        <a:bodyPr/>
        <a:lstStyle/>
        <a:p>
          <a:pPr latinLnBrk="1"/>
          <a:r>
            <a:rPr lang="ko-KR" altLang="en-US" sz="3600" dirty="0" err="1">
              <a:solidFill>
                <a:schemeClr val="tx1"/>
              </a:solidFill>
            </a:rPr>
            <a:t>집객력</a:t>
          </a:r>
          <a:r>
            <a:rPr lang="en-US" altLang="ko-KR" sz="2000" dirty="0">
              <a:solidFill>
                <a:srgbClr val="C00000"/>
              </a:solidFill>
            </a:rPr>
            <a:t>(25</a:t>
          </a:r>
          <a:r>
            <a:rPr lang="ko-KR" altLang="en-US" sz="2000" dirty="0">
              <a:solidFill>
                <a:srgbClr val="C00000"/>
              </a:solidFill>
            </a:rPr>
            <a:t>점</a:t>
          </a:r>
          <a:r>
            <a:rPr lang="en-US" altLang="ko-KR" sz="2000" dirty="0">
              <a:solidFill>
                <a:srgbClr val="C00000"/>
              </a:solidFill>
            </a:rPr>
            <a:t>)</a:t>
          </a:r>
        </a:p>
        <a:p>
          <a:pPr latinLnBrk="1"/>
          <a:endParaRPr lang="ko-KR" altLang="en-US" sz="1200" dirty="0">
            <a:solidFill>
              <a:schemeClr val="tx1"/>
            </a:solidFill>
          </a:endParaRPr>
        </a:p>
      </dgm:t>
    </dgm:pt>
    <dgm:pt modelId="{39B603DB-9054-1240-BAC1-662465186CD3}" type="parTrans" cxnId="{3C838DA3-6711-714C-80BD-A6E4AE3B4EDA}">
      <dgm:prSet/>
      <dgm:spPr/>
      <dgm:t>
        <a:bodyPr/>
        <a:lstStyle/>
        <a:p>
          <a:pPr latinLnBrk="1"/>
          <a:endParaRPr lang="ko-KR" altLang="en-US"/>
        </a:p>
      </dgm:t>
    </dgm:pt>
    <dgm:pt modelId="{3A32F2A3-2868-CA4D-933D-2C4028B74E57}" type="sibTrans" cxnId="{3C838DA3-6711-714C-80BD-A6E4AE3B4EDA}">
      <dgm:prSet/>
      <dgm:spPr/>
      <dgm:t>
        <a:bodyPr/>
        <a:lstStyle/>
        <a:p>
          <a:pPr latinLnBrk="1"/>
          <a:endParaRPr lang="ko-KR" altLang="en-US"/>
        </a:p>
      </dgm:t>
    </dgm:pt>
    <dgm:pt modelId="{1CCE3281-294B-3948-B516-F14DA1E71CB4}" type="pres">
      <dgm:prSet presAssocID="{51F181BA-AEFD-0644-AE1D-4AADAF0C30CD}" presName="diagram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799D2F34-AEAF-5C47-91D4-CDB4184F301E}" type="pres">
      <dgm:prSet presAssocID="{51F181BA-AEFD-0644-AE1D-4AADAF0C30CD}" presName="matrix" presStyleCnt="0"/>
      <dgm:spPr/>
    </dgm:pt>
    <dgm:pt modelId="{6A6C4F27-F179-714B-8779-D2474EEC9D80}" type="pres">
      <dgm:prSet presAssocID="{51F181BA-AEFD-0644-AE1D-4AADAF0C30CD}" presName="tile1" presStyleLbl="node1" presStyleIdx="0" presStyleCnt="4"/>
      <dgm:spPr/>
    </dgm:pt>
    <dgm:pt modelId="{699D49CD-B33F-5843-A65C-EA46044EEC7A}" type="pres">
      <dgm:prSet presAssocID="{51F181BA-AEFD-0644-AE1D-4AADAF0C30CD}" presName="tile1text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E6998603-F749-784C-AEC0-0DDD46782260}" type="pres">
      <dgm:prSet presAssocID="{51F181BA-AEFD-0644-AE1D-4AADAF0C30CD}" presName="tile2" presStyleLbl="node1" presStyleIdx="1" presStyleCnt="4"/>
      <dgm:spPr/>
    </dgm:pt>
    <dgm:pt modelId="{D03346C9-43BA-084B-AA84-1B9745345E0D}" type="pres">
      <dgm:prSet presAssocID="{51F181BA-AEFD-0644-AE1D-4AADAF0C30CD}" presName="tile2text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8CE13493-C608-B04F-BCBF-37B3A75B1046}" type="pres">
      <dgm:prSet presAssocID="{51F181BA-AEFD-0644-AE1D-4AADAF0C30CD}" presName="tile3" presStyleLbl="node1" presStyleIdx="2" presStyleCnt="4"/>
      <dgm:spPr/>
    </dgm:pt>
    <dgm:pt modelId="{406DB087-D276-6847-B94D-35ECBB973D81}" type="pres">
      <dgm:prSet presAssocID="{51F181BA-AEFD-0644-AE1D-4AADAF0C30CD}" presName="tile3text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8A4CE410-7FE1-104C-91CF-1E81C077E1D0}" type="pres">
      <dgm:prSet presAssocID="{51F181BA-AEFD-0644-AE1D-4AADAF0C30CD}" presName="tile4" presStyleLbl="node1" presStyleIdx="3" presStyleCnt="4"/>
      <dgm:spPr/>
    </dgm:pt>
    <dgm:pt modelId="{40735776-5AE2-3C4A-836C-265C66F628A0}" type="pres">
      <dgm:prSet presAssocID="{51F181BA-AEFD-0644-AE1D-4AADAF0C30CD}" presName="tile4text" presStyleLbl="node1" presStyleIdx="3" presStyleCnt="4">
        <dgm:presLayoutVars>
          <dgm:chMax val="0"/>
          <dgm:chPref val="0"/>
          <dgm:bulletEnabled val="1"/>
        </dgm:presLayoutVars>
      </dgm:prSet>
      <dgm:spPr/>
    </dgm:pt>
    <dgm:pt modelId="{82CCF704-16F1-F041-A2E8-232DE664D75A}" type="pres">
      <dgm:prSet presAssocID="{51F181BA-AEFD-0644-AE1D-4AADAF0C30CD}" presName="centerTile" presStyleLbl="fgShp" presStyleIdx="0" presStyleCnt="1" custScaleX="128687">
        <dgm:presLayoutVars>
          <dgm:chMax val="0"/>
          <dgm:chPref val="0"/>
        </dgm:presLayoutVars>
      </dgm:prSet>
      <dgm:spPr/>
    </dgm:pt>
  </dgm:ptLst>
  <dgm:cxnLst>
    <dgm:cxn modelId="{9617D00D-34E9-8C47-9B3D-6A9C56D29797}" type="presOf" srcId="{AE005B64-1D9B-F545-AC1A-37F0599446A1}" destId="{E6998603-F749-784C-AEC0-0DDD46782260}" srcOrd="0" destOrd="0" presId="urn:microsoft.com/office/officeart/2005/8/layout/matrix1"/>
    <dgm:cxn modelId="{0554CE10-5A2F-A84A-A198-6B7472294C6D}" type="presOf" srcId="{05B17E85-6893-C947-86D3-CD57B95DE89A}" destId="{8A4CE410-7FE1-104C-91CF-1E81C077E1D0}" srcOrd="0" destOrd="0" presId="urn:microsoft.com/office/officeart/2005/8/layout/matrix1"/>
    <dgm:cxn modelId="{73F94C15-5F5D-7245-A43E-00E6368362FA}" type="presOf" srcId="{A1534F50-FFCD-C849-8E00-6578A0B1DCFA}" destId="{82CCF704-16F1-F041-A2E8-232DE664D75A}" srcOrd="0" destOrd="0" presId="urn:microsoft.com/office/officeart/2005/8/layout/matrix1"/>
    <dgm:cxn modelId="{84778F2F-2715-5147-BF21-65AF2DF02ACA}" type="presOf" srcId="{07358E85-4B07-6646-94D6-58FF44FC20BB}" destId="{699D49CD-B33F-5843-A65C-EA46044EEC7A}" srcOrd="1" destOrd="0" presId="urn:microsoft.com/office/officeart/2005/8/layout/matrix1"/>
    <dgm:cxn modelId="{5C72C47A-CCE4-7F49-AC9C-0FAAA03493B2}" type="presOf" srcId="{51F181BA-AEFD-0644-AE1D-4AADAF0C30CD}" destId="{1CCE3281-294B-3948-B516-F14DA1E71CB4}" srcOrd="0" destOrd="0" presId="urn:microsoft.com/office/officeart/2005/8/layout/matrix1"/>
    <dgm:cxn modelId="{FC6E4C8A-3ABA-6A43-A03C-527C65C80AFD}" type="presOf" srcId="{05B17E85-6893-C947-86D3-CD57B95DE89A}" destId="{40735776-5AE2-3C4A-836C-265C66F628A0}" srcOrd="1" destOrd="0" presId="urn:microsoft.com/office/officeart/2005/8/layout/matrix1"/>
    <dgm:cxn modelId="{F8BAAD8F-14A1-1A4A-B1B2-233F31AA5C4F}" type="presOf" srcId="{AE005B64-1D9B-F545-AC1A-37F0599446A1}" destId="{D03346C9-43BA-084B-AA84-1B9745345E0D}" srcOrd="1" destOrd="0" presId="urn:microsoft.com/office/officeart/2005/8/layout/matrix1"/>
    <dgm:cxn modelId="{0093AD90-16D6-314A-ACFB-B9A1CAF320A8}" type="presOf" srcId="{07358E85-4B07-6646-94D6-58FF44FC20BB}" destId="{6A6C4F27-F179-714B-8779-D2474EEC9D80}" srcOrd="0" destOrd="0" presId="urn:microsoft.com/office/officeart/2005/8/layout/matrix1"/>
    <dgm:cxn modelId="{3C838DA3-6711-714C-80BD-A6E4AE3B4EDA}" srcId="{A1534F50-FFCD-C849-8E00-6578A0B1DCFA}" destId="{05B17E85-6893-C947-86D3-CD57B95DE89A}" srcOrd="3" destOrd="0" parTransId="{39B603DB-9054-1240-BAC1-662465186CD3}" sibTransId="{3A32F2A3-2868-CA4D-933D-2C4028B74E57}"/>
    <dgm:cxn modelId="{3F0654CD-569A-5A44-B405-E3BC1AB2E5B3}" srcId="{51F181BA-AEFD-0644-AE1D-4AADAF0C30CD}" destId="{A1534F50-FFCD-C849-8E00-6578A0B1DCFA}" srcOrd="0" destOrd="0" parTransId="{BE1F32DB-8BB2-6E47-BA37-E01B0EC38A52}" sibTransId="{C6A1A80A-B98B-524B-AB0B-225E2B831203}"/>
    <dgm:cxn modelId="{CF36E4EB-AE7E-6243-BE57-B55E2DFC7063}" type="presOf" srcId="{F6C6E432-CC66-EC4A-B94B-3871113170F5}" destId="{8CE13493-C608-B04F-BCBF-37B3A75B1046}" srcOrd="0" destOrd="0" presId="urn:microsoft.com/office/officeart/2005/8/layout/matrix1"/>
    <dgm:cxn modelId="{00183CF3-F99F-E14E-9946-583B5C5190A6}" srcId="{A1534F50-FFCD-C849-8E00-6578A0B1DCFA}" destId="{AE005B64-1D9B-F545-AC1A-37F0599446A1}" srcOrd="1" destOrd="0" parTransId="{39BD5004-EEC6-3D48-86E9-3999BB519821}" sibTransId="{009709DC-CC73-9E41-A05C-B9C2492701E4}"/>
    <dgm:cxn modelId="{261580F3-2B0B-C14A-8B87-BB8EC4A29CAE}" srcId="{A1534F50-FFCD-C849-8E00-6578A0B1DCFA}" destId="{F6C6E432-CC66-EC4A-B94B-3871113170F5}" srcOrd="2" destOrd="0" parTransId="{D5B425BA-B7B2-C640-942E-09C202E7083A}" sibTransId="{C40BB923-D889-2F46-977D-FED9A44D3C8A}"/>
    <dgm:cxn modelId="{F282E5F4-1FD5-904A-BF5C-A42670D86003}" type="presOf" srcId="{F6C6E432-CC66-EC4A-B94B-3871113170F5}" destId="{406DB087-D276-6847-B94D-35ECBB973D81}" srcOrd="1" destOrd="0" presId="urn:microsoft.com/office/officeart/2005/8/layout/matrix1"/>
    <dgm:cxn modelId="{2578AAFC-3D45-EA4B-BC6E-347C6CD61492}" srcId="{A1534F50-FFCD-C849-8E00-6578A0B1DCFA}" destId="{07358E85-4B07-6646-94D6-58FF44FC20BB}" srcOrd="0" destOrd="0" parTransId="{EB1D4B96-B44C-D04C-9CDC-6C16EE60F6AC}" sibTransId="{C5254466-0DCF-8349-9BEC-F4750E9BBFFB}"/>
    <dgm:cxn modelId="{3CEA96E3-D48B-6642-9FC4-04D92799C73C}" type="presParOf" srcId="{1CCE3281-294B-3948-B516-F14DA1E71CB4}" destId="{799D2F34-AEAF-5C47-91D4-CDB4184F301E}" srcOrd="0" destOrd="0" presId="urn:microsoft.com/office/officeart/2005/8/layout/matrix1"/>
    <dgm:cxn modelId="{A7CA0682-9BF5-4E42-A6BB-38DCB29AA37B}" type="presParOf" srcId="{799D2F34-AEAF-5C47-91D4-CDB4184F301E}" destId="{6A6C4F27-F179-714B-8779-D2474EEC9D80}" srcOrd="0" destOrd="0" presId="urn:microsoft.com/office/officeart/2005/8/layout/matrix1"/>
    <dgm:cxn modelId="{A262BC51-A604-1D40-8F2E-CA23D5CE2764}" type="presParOf" srcId="{799D2F34-AEAF-5C47-91D4-CDB4184F301E}" destId="{699D49CD-B33F-5843-A65C-EA46044EEC7A}" srcOrd="1" destOrd="0" presId="urn:microsoft.com/office/officeart/2005/8/layout/matrix1"/>
    <dgm:cxn modelId="{124153E5-74C4-1D4F-84E6-9C5C128DC2EC}" type="presParOf" srcId="{799D2F34-AEAF-5C47-91D4-CDB4184F301E}" destId="{E6998603-F749-784C-AEC0-0DDD46782260}" srcOrd="2" destOrd="0" presId="urn:microsoft.com/office/officeart/2005/8/layout/matrix1"/>
    <dgm:cxn modelId="{6A155282-732F-1B4E-9C4A-AA7AE1D087B5}" type="presParOf" srcId="{799D2F34-AEAF-5C47-91D4-CDB4184F301E}" destId="{D03346C9-43BA-084B-AA84-1B9745345E0D}" srcOrd="3" destOrd="0" presId="urn:microsoft.com/office/officeart/2005/8/layout/matrix1"/>
    <dgm:cxn modelId="{6DBB61B3-149F-4041-A8D4-74940EC077EF}" type="presParOf" srcId="{799D2F34-AEAF-5C47-91D4-CDB4184F301E}" destId="{8CE13493-C608-B04F-BCBF-37B3A75B1046}" srcOrd="4" destOrd="0" presId="urn:microsoft.com/office/officeart/2005/8/layout/matrix1"/>
    <dgm:cxn modelId="{0E5C582A-42D4-CC4D-8F06-95FC25188BA9}" type="presParOf" srcId="{799D2F34-AEAF-5C47-91D4-CDB4184F301E}" destId="{406DB087-D276-6847-B94D-35ECBB973D81}" srcOrd="5" destOrd="0" presId="urn:microsoft.com/office/officeart/2005/8/layout/matrix1"/>
    <dgm:cxn modelId="{9F7E48E3-DABD-EC41-AA44-12D8025149B5}" type="presParOf" srcId="{799D2F34-AEAF-5C47-91D4-CDB4184F301E}" destId="{8A4CE410-7FE1-104C-91CF-1E81C077E1D0}" srcOrd="6" destOrd="0" presId="urn:microsoft.com/office/officeart/2005/8/layout/matrix1"/>
    <dgm:cxn modelId="{3C75DDC3-18C7-9C4B-A9B5-2EABA8023A69}" type="presParOf" srcId="{799D2F34-AEAF-5C47-91D4-CDB4184F301E}" destId="{40735776-5AE2-3C4A-836C-265C66F628A0}" srcOrd="7" destOrd="0" presId="urn:microsoft.com/office/officeart/2005/8/layout/matrix1"/>
    <dgm:cxn modelId="{A4A16A40-E092-8046-962C-DD49D1917622}" type="presParOf" srcId="{1CCE3281-294B-3948-B516-F14DA1E71CB4}" destId="{82CCF704-16F1-F041-A2E8-232DE664D75A}" srcOrd="1" destOrd="0" presId="urn:microsoft.com/office/officeart/2005/8/layout/matrix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6C4F27-F179-714B-8779-D2474EEC9D80}">
      <dsp:nvSpPr>
        <dsp:cNvPr id="0" name=""/>
        <dsp:cNvSpPr/>
      </dsp:nvSpPr>
      <dsp:spPr>
        <a:xfrm rot="16200000">
          <a:off x="739767" y="-739767"/>
          <a:ext cx="2112514" cy="3592049"/>
        </a:xfrm>
        <a:prstGeom prst="round1Rect">
          <a:avLst/>
        </a:prstGeom>
        <a:solidFill>
          <a:schemeClr val="bg2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ko-KR" sz="1800" kern="1200" dirty="0">
            <a:solidFill>
              <a:schemeClr val="tx1"/>
            </a:solidFill>
          </a:endParaRPr>
        </a:p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600" kern="1200" dirty="0">
              <a:solidFill>
                <a:schemeClr val="tx1"/>
              </a:solidFill>
            </a:rPr>
            <a:t>성장성</a:t>
          </a:r>
          <a:r>
            <a:rPr lang="en-US" altLang="ko-KR" sz="2000" kern="1200" dirty="0">
              <a:solidFill>
                <a:srgbClr val="C00000"/>
              </a:solidFill>
            </a:rPr>
            <a:t>(25</a:t>
          </a:r>
          <a:r>
            <a:rPr lang="ko-KR" altLang="en-US" sz="2000" kern="1200" dirty="0">
              <a:solidFill>
                <a:srgbClr val="C00000"/>
              </a:solidFill>
            </a:rPr>
            <a:t>점</a:t>
          </a:r>
          <a:r>
            <a:rPr lang="en-US" altLang="ko-KR" sz="2000" kern="1200" dirty="0">
              <a:solidFill>
                <a:srgbClr val="C00000"/>
              </a:solidFill>
            </a:rPr>
            <a:t>)</a:t>
          </a:r>
          <a:endParaRPr lang="ko-KR" altLang="en-US" sz="3600" kern="1200" dirty="0">
            <a:solidFill>
              <a:srgbClr val="C00000"/>
            </a:solidFill>
          </a:endParaRPr>
        </a:p>
      </dsp:txBody>
      <dsp:txXfrm rot="5400000">
        <a:off x="-1" y="1"/>
        <a:ext cx="3592049" cy="1584385"/>
      </dsp:txXfrm>
    </dsp:sp>
    <dsp:sp modelId="{E6998603-F749-784C-AEC0-0DDD46782260}">
      <dsp:nvSpPr>
        <dsp:cNvPr id="0" name=""/>
        <dsp:cNvSpPr/>
      </dsp:nvSpPr>
      <dsp:spPr>
        <a:xfrm>
          <a:off x="3592049" y="0"/>
          <a:ext cx="3592049" cy="2112514"/>
        </a:xfrm>
        <a:prstGeom prst="round1Rect">
          <a:avLst/>
        </a:prstGeom>
        <a:solidFill>
          <a:schemeClr val="bg2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ko-KR" sz="1800" kern="1200" dirty="0">
            <a:solidFill>
              <a:schemeClr val="tx1"/>
            </a:solidFill>
          </a:endParaRPr>
        </a:p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600" kern="1200" dirty="0">
              <a:solidFill>
                <a:schemeClr val="tx1"/>
              </a:solidFill>
            </a:rPr>
            <a:t>안정성</a:t>
          </a:r>
          <a:r>
            <a:rPr lang="en-US" altLang="ko-KR" sz="2000" kern="1200" dirty="0">
              <a:solidFill>
                <a:srgbClr val="C00000"/>
              </a:solidFill>
            </a:rPr>
            <a:t>(25</a:t>
          </a:r>
          <a:r>
            <a:rPr lang="ko-KR" altLang="en-US" sz="2000" kern="1200" dirty="0">
              <a:solidFill>
                <a:srgbClr val="C00000"/>
              </a:solidFill>
            </a:rPr>
            <a:t>점</a:t>
          </a:r>
          <a:r>
            <a:rPr lang="en-US" altLang="ko-KR" sz="2000" kern="1200" dirty="0">
              <a:solidFill>
                <a:srgbClr val="C00000"/>
              </a:solidFill>
            </a:rPr>
            <a:t>)</a:t>
          </a:r>
          <a:endParaRPr lang="ko-KR" altLang="en-US" sz="2000" kern="1200" dirty="0">
            <a:solidFill>
              <a:srgbClr val="C00000"/>
            </a:solidFill>
          </a:endParaRPr>
        </a:p>
      </dsp:txBody>
      <dsp:txXfrm>
        <a:off x="3592049" y="0"/>
        <a:ext cx="3592049" cy="1584385"/>
      </dsp:txXfrm>
    </dsp:sp>
    <dsp:sp modelId="{8CE13493-C608-B04F-BCBF-37B3A75B1046}">
      <dsp:nvSpPr>
        <dsp:cNvPr id="0" name=""/>
        <dsp:cNvSpPr/>
      </dsp:nvSpPr>
      <dsp:spPr>
        <a:xfrm rot="10800000">
          <a:off x="0" y="2112514"/>
          <a:ext cx="3592049" cy="2112514"/>
        </a:xfrm>
        <a:prstGeom prst="round1Rect">
          <a:avLst/>
        </a:prstGeom>
        <a:solidFill>
          <a:schemeClr val="bg2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6032" tIns="256032" rIns="256032" bIns="256032" numCol="1" spcCol="1270" anchor="ctr" anchorCtr="0">
          <a:noAutofit/>
        </a:bodyPr>
        <a:lstStyle/>
        <a:p>
          <a:pPr marL="0" lvl="0" indent="0" algn="ctr" defTabSz="1600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600" kern="1200" dirty="0">
              <a:solidFill>
                <a:schemeClr val="tx1"/>
              </a:solidFill>
            </a:rPr>
            <a:t>구매력</a:t>
          </a:r>
          <a:r>
            <a:rPr lang="en-US" altLang="ko-KR" sz="2000" kern="1200" dirty="0">
              <a:solidFill>
                <a:srgbClr val="C00000"/>
              </a:solidFill>
            </a:rPr>
            <a:t>(25</a:t>
          </a:r>
          <a:r>
            <a:rPr lang="ko-KR" altLang="en-US" sz="2000" kern="1200" dirty="0">
              <a:solidFill>
                <a:srgbClr val="C00000"/>
              </a:solidFill>
            </a:rPr>
            <a:t>점</a:t>
          </a:r>
          <a:r>
            <a:rPr lang="en-US" altLang="ko-KR" sz="2000" kern="1200" dirty="0">
              <a:solidFill>
                <a:srgbClr val="C00000"/>
              </a:solidFill>
            </a:rPr>
            <a:t>)</a:t>
          </a:r>
        </a:p>
        <a:p>
          <a:pPr marL="0" lvl="0" indent="0" algn="ctr" defTabSz="1600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200" kern="1200" dirty="0">
            <a:solidFill>
              <a:schemeClr val="tx1"/>
            </a:solidFill>
          </a:endParaRPr>
        </a:p>
      </dsp:txBody>
      <dsp:txXfrm rot="10800000">
        <a:off x="0" y="2640643"/>
        <a:ext cx="3592049" cy="1584385"/>
      </dsp:txXfrm>
    </dsp:sp>
    <dsp:sp modelId="{8A4CE410-7FE1-104C-91CF-1E81C077E1D0}">
      <dsp:nvSpPr>
        <dsp:cNvPr id="0" name=""/>
        <dsp:cNvSpPr/>
      </dsp:nvSpPr>
      <dsp:spPr>
        <a:xfrm rot="5400000">
          <a:off x="4331816" y="1372747"/>
          <a:ext cx="2112514" cy="3592049"/>
        </a:xfrm>
        <a:prstGeom prst="round1Rect">
          <a:avLst/>
        </a:prstGeom>
        <a:solidFill>
          <a:schemeClr val="bg2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6032" tIns="256032" rIns="256032" bIns="256032" numCol="1" spcCol="1270" anchor="ctr" anchorCtr="0">
          <a:noAutofit/>
        </a:bodyPr>
        <a:lstStyle/>
        <a:p>
          <a:pPr marL="0" lvl="0" indent="0" algn="ctr" defTabSz="1600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600" kern="1200" dirty="0" err="1">
              <a:solidFill>
                <a:schemeClr val="tx1"/>
              </a:solidFill>
            </a:rPr>
            <a:t>집객력</a:t>
          </a:r>
          <a:r>
            <a:rPr lang="en-US" altLang="ko-KR" sz="2000" kern="1200" dirty="0">
              <a:solidFill>
                <a:srgbClr val="C00000"/>
              </a:solidFill>
            </a:rPr>
            <a:t>(25</a:t>
          </a:r>
          <a:r>
            <a:rPr lang="ko-KR" altLang="en-US" sz="2000" kern="1200" dirty="0">
              <a:solidFill>
                <a:srgbClr val="C00000"/>
              </a:solidFill>
            </a:rPr>
            <a:t>점</a:t>
          </a:r>
          <a:r>
            <a:rPr lang="en-US" altLang="ko-KR" sz="2000" kern="1200" dirty="0">
              <a:solidFill>
                <a:srgbClr val="C00000"/>
              </a:solidFill>
            </a:rPr>
            <a:t>)</a:t>
          </a:r>
        </a:p>
        <a:p>
          <a:pPr marL="0" lvl="0" indent="0" algn="ctr" defTabSz="1600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200" kern="1200" dirty="0">
            <a:solidFill>
              <a:schemeClr val="tx1"/>
            </a:solidFill>
          </a:endParaRPr>
        </a:p>
      </dsp:txBody>
      <dsp:txXfrm rot="-5400000">
        <a:off x="3592048" y="2640643"/>
        <a:ext cx="3592049" cy="1584385"/>
      </dsp:txXfrm>
    </dsp:sp>
    <dsp:sp modelId="{82CCF704-16F1-F041-A2E8-232DE664D75A}">
      <dsp:nvSpPr>
        <dsp:cNvPr id="0" name=""/>
        <dsp:cNvSpPr/>
      </dsp:nvSpPr>
      <dsp:spPr>
        <a:xfrm>
          <a:off x="2205298" y="1584385"/>
          <a:ext cx="2773500" cy="1056257"/>
        </a:xfrm>
        <a:prstGeom prst="roundRect">
          <a:avLst/>
        </a:prstGeom>
        <a:solidFill>
          <a:schemeClr val="bg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800" b="1" kern="1200" dirty="0">
              <a:solidFill>
                <a:srgbClr val="C00000"/>
              </a:solidFill>
            </a:rPr>
            <a:t>상세평가지수</a:t>
          </a:r>
        </a:p>
      </dsp:txBody>
      <dsp:txXfrm>
        <a:off x="2256860" y="1635947"/>
        <a:ext cx="2670376" cy="95313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matrix1">
  <dgm:title val=""/>
  <dgm:desc val=""/>
  <dgm:catLst>
    <dgm:cat type="matrix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clrData>
  <dgm:layoutNode name="diagram">
    <dgm:varLst>
      <dgm:chMax val="1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ctrX" for="ch" forName="matrix" refType="w" fact="0.5"/>
      <dgm:constr type="ctrY" for="ch" forName="matrix" refType="h" fact="0.5"/>
      <dgm:constr type="w" for="ch" forName="matrix" refType="w"/>
      <dgm:constr type="h" for="ch" forName="matrix" refType="h"/>
      <dgm:constr type="ctrX" for="ch" forName="centerTile" refType="w" fact="0.5"/>
      <dgm:constr type="ctrY" for="ch" forName="centerTile" refType="h" fact="0.5"/>
      <dgm:constr type="w" for="ch" forName="centerTile" refType="w" fact="0.3"/>
      <dgm:constr type="h" for="ch" forName="centerTile" refType="h" fact="0.25"/>
      <dgm:constr type="primFontSz" for="des" ptType="node" op="equ" val="65"/>
    </dgm:constrLst>
    <dgm:ruleLst/>
    <dgm:choose name="Name0">
      <dgm:if name="Name1" axis="ch" ptType="node" func="cnt" op="gte" val="1">
        <dgm:layoutNode name="matrix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tile1"/>
            <dgm:constr type="t" for="ch" forName="tile1"/>
            <dgm:constr type="r" for="ch" forName="tile1" refType="w" fact="0.5"/>
            <dgm:constr type="b" for="ch" forName="tile1" refType="h" fact="0.5"/>
            <dgm:constr type="l" for="ch" forName="tile1text" refType="l" refFor="ch" refForName="tile1"/>
            <dgm:constr type="t" for="ch" forName="tile1text" refType="t" refFor="ch" refForName="tile1"/>
            <dgm:constr type="w" for="ch" forName="tile1text" refType="w" refFor="ch" refForName="tile1"/>
            <dgm:constr type="h" for="ch" forName="tile1text" refType="h" refFor="ch" refForName="tile1" fact="0.75"/>
            <dgm:constr type="r" for="ch" forName="tile2" refType="w"/>
            <dgm:constr type="t" for="ch" forName="tile2"/>
            <dgm:constr type="l" for="ch" forName="tile2" refType="w" fact="0.5"/>
            <dgm:constr type="b" for="ch" forName="tile2" refType="h" fact="0.5"/>
            <dgm:constr type="r" for="ch" forName="tile2text" refType="r" refFor="ch" refForName="tile2"/>
            <dgm:constr type="t" for="ch" forName="tile2text" refType="t" refFor="ch" refForName="tile2"/>
            <dgm:constr type="w" for="ch" forName="tile2text" refType="w" refFor="ch" refForName="tile2"/>
            <dgm:constr type="h" for="ch" forName="tile2text" refType="h" refFor="ch" refForName="tile2" fact="0.75"/>
            <dgm:constr type="l" for="ch" forName="tile3"/>
            <dgm:constr type="b" for="ch" forName="tile3" refType="h"/>
            <dgm:constr type="r" for="ch" forName="tile3" refType="w" fact="0.5"/>
            <dgm:constr type="t" for="ch" forName="tile3" refType="h" fact="0.5"/>
            <dgm:constr type="l" for="ch" forName="tile3text" refType="l" refFor="ch" refForName="tile3"/>
            <dgm:constr type="b" for="ch" forName="tile3text" refType="b" refFor="ch" refForName="tile3"/>
            <dgm:constr type="w" for="ch" forName="tile3text" refType="w" refFor="ch" refForName="tile3"/>
            <dgm:constr type="h" for="ch" forName="tile3text" refType="h" refFor="ch" refForName="tile3" fact="0.75"/>
            <dgm:constr type="r" for="ch" forName="tile4" refType="w"/>
            <dgm:constr type="b" for="ch" forName="tile4" refType="h"/>
            <dgm:constr type="l" for="ch" forName="tile4" refType="w" fact="0.5"/>
            <dgm:constr type="t" for="ch" forName="tile4" refType="h" fact="0.5"/>
            <dgm:constr type="r" for="ch" forName="tile4text" refType="r" refFor="ch" refForName="tile4"/>
            <dgm:constr type="b" for="ch" forName="tile4text" refType="b" refFor="ch" refForName="tile4"/>
            <dgm:constr type="w" for="ch" forName="tile4text" refType="w" refFor="ch" refForName="tile4"/>
            <dgm:constr type="h" for="ch" forName="tile4text" refType="h" refFor="ch" refForName="tile4" fact="0.75"/>
          </dgm:constrLst>
          <dgm:ruleLst/>
          <dgm:layoutNode name="tile1" styleLbl="node1">
            <dgm:alg type="sp"/>
            <dgm:shape xmlns:r="http://schemas.openxmlformats.org/officeDocument/2006/relationships" rot="270" type="round1Rect" r:blip="">
              <dgm:adjLst/>
            </dgm:shape>
            <dgm:choose name="Name2">
              <dgm:if name="Name3" func="var" arg="dir" op="equ" val="norm">
                <dgm:presOf axis="ch ch desOrSelf" ptType="node node node" st="1 1 1" cnt="1 1 0"/>
              </dgm:if>
              <dgm:else name="Name4">
                <dgm:presOf axis="ch ch desOrSelf" ptType="node node node" st="1 2 1" cnt="1 1 0"/>
              </dgm:else>
            </dgm:choose>
            <dgm:constrLst/>
            <dgm:ruleLst/>
          </dgm:layoutNode>
          <dgm:layoutNode name="tile1text" styleLbl="node1">
            <dgm:varLst>
              <dgm:chMax val="0"/>
              <dgm:chPref val="0"/>
              <dgm:bulletEnabled val="1"/>
            </dgm:varLst>
            <dgm:choose name="Name5">
              <dgm:if name="Name6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7">
                <dgm:alg type="tx"/>
              </dgm:else>
            </dgm:choose>
            <dgm:shape xmlns:r="http://schemas.openxmlformats.org/officeDocument/2006/relationships" rot="270" type="rect" r:blip="" hideGeom="1">
              <dgm:adjLst>
                <dgm:adj idx="1" val="0.2"/>
              </dgm:adjLst>
            </dgm:shape>
            <dgm:choose name="Name8">
              <dgm:if name="Name9" func="var" arg="dir" op="equ" val="norm">
                <dgm:presOf axis="ch ch desOrSelf" ptType="node node node" st="1 1 1" cnt="1 1 0"/>
              </dgm:if>
              <dgm:else name="Name10">
                <dgm:presOf axis="ch ch desOrSelf" ptType="node node node" st="1 2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2" styleLbl="node1">
            <dgm:alg type="sp"/>
            <dgm:shape xmlns:r="http://schemas.openxmlformats.org/officeDocument/2006/relationships" type="round1Rect" r:blip="">
              <dgm:adjLst/>
            </dgm:shape>
            <dgm:choose name="Name11">
              <dgm:if name="Name12" func="var" arg="dir" op="equ" val="norm">
                <dgm:presOf axis="ch ch desOrSelf" ptType="node node node" st="1 2 1" cnt="1 1 0"/>
              </dgm:if>
              <dgm:else name="Name13">
                <dgm:presOf axis="ch ch desOrSelf" ptType="node node node" st="1 1 1" cnt="1 1 0"/>
              </dgm:else>
            </dgm:choose>
            <dgm:constrLst/>
            <dgm:ruleLst/>
          </dgm:layoutNode>
          <dgm:layoutNode name="tile2text" styleLbl="node1">
            <dgm:varLst>
              <dgm:chMax val="0"/>
              <dgm:chPref val="0"/>
              <dgm:bulletEnabled val="1"/>
            </dgm:varLst>
            <dgm:choose name="Name14">
              <dgm:if name="Name15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16">
                <dgm:alg type="tx"/>
              </dgm:else>
            </dgm:choose>
            <dgm:shape xmlns:r="http://schemas.openxmlformats.org/officeDocument/2006/relationships" type="rect" r:blip="" hideGeom="1">
              <dgm:adjLst/>
            </dgm:shape>
            <dgm:choose name="Name17">
              <dgm:if name="Name18" func="var" arg="dir" op="equ" val="norm">
                <dgm:presOf axis="ch ch desOrSelf" ptType="node node node" st="1 2 1" cnt="1 1 0"/>
              </dgm:if>
              <dgm:else name="Name19">
                <dgm:presOf axis="ch ch desOrSelf" ptType="node node node" st="1 1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3" styleLbl="node1">
            <dgm:alg type="sp"/>
            <dgm:shape xmlns:r="http://schemas.openxmlformats.org/officeDocument/2006/relationships" rot="180" type="round1Rect" r:blip="">
              <dgm:adjLst/>
            </dgm:shape>
            <dgm:choose name="Name20">
              <dgm:if name="Name21" func="var" arg="dir" op="equ" val="norm">
                <dgm:presOf axis="ch ch desOrSelf" ptType="node node node" st="1 3 1" cnt="1 1 0"/>
              </dgm:if>
              <dgm:else name="Name22">
                <dgm:presOf axis="ch ch desOrSelf" ptType="node node node" st="1 4 1" cnt="1 1 0"/>
              </dgm:else>
            </dgm:choose>
            <dgm:constrLst/>
            <dgm:ruleLst/>
          </dgm:layoutNode>
          <dgm:layoutNode name="tile3text" styleLbl="node1">
            <dgm:varLst>
              <dgm:chMax val="0"/>
              <dgm:chPref val="0"/>
              <dgm:bulletEnabled val="1"/>
            </dgm:varLst>
            <dgm:choose name="Name23">
              <dgm:if name="Name24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25">
                <dgm:alg type="tx"/>
              </dgm:else>
            </dgm:choose>
            <dgm:shape xmlns:r="http://schemas.openxmlformats.org/officeDocument/2006/relationships" rot="180" type="rect" r:blip="" hideGeom="1">
              <dgm:adjLst/>
            </dgm:shape>
            <dgm:choose name="Name26">
              <dgm:if name="Name27" func="var" arg="dir" op="equ" val="norm">
                <dgm:presOf axis="ch ch desOrSelf" ptType="node node node" st="1 3 1" cnt="1 1 0"/>
              </dgm:if>
              <dgm:else name="Name28">
                <dgm:presOf axis="ch ch desOrSelf" ptType="node node node" st="1 4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4" styleLbl="node1">
            <dgm:alg type="sp"/>
            <dgm:shape xmlns:r="http://schemas.openxmlformats.org/officeDocument/2006/relationships" rot="90" type="round1Rect" r:blip="">
              <dgm:adjLst/>
            </dgm:shape>
            <dgm:choose name="Name29">
              <dgm:if name="Name30" func="var" arg="dir" op="equ" val="norm">
                <dgm:presOf axis="ch ch desOrSelf" ptType="node node node" st="1 4 1" cnt="1 1 0"/>
              </dgm:if>
              <dgm:else name="Name31">
                <dgm:presOf axis="ch ch desOrSelf" ptType="node node node" st="1 3 1" cnt="1 1 0"/>
              </dgm:else>
            </dgm:choose>
            <dgm:constrLst/>
            <dgm:ruleLst/>
          </dgm:layoutNode>
          <dgm:layoutNode name="tile4text" styleLbl="node1">
            <dgm:varLst>
              <dgm:chMax val="0"/>
              <dgm:chPref val="0"/>
              <dgm:bulletEnabled val="1"/>
            </dgm:varLst>
            <dgm:choose name="Name32">
              <dgm:if name="Name33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34">
                <dgm:alg type="tx"/>
              </dgm:else>
            </dgm:choose>
            <dgm:shape xmlns:r="http://schemas.openxmlformats.org/officeDocument/2006/relationships" rot="90" type="rect" r:blip="" hideGeom="1">
              <dgm:adjLst/>
            </dgm:shape>
            <dgm:choose name="Name35">
              <dgm:if name="Name36" func="var" arg="dir" op="equ" val="norm">
                <dgm:presOf axis="ch ch desOrSelf" ptType="node node node" st="1 4 1" cnt="1 1 0"/>
              </dgm:if>
              <dgm:else name="Name37">
                <dgm:presOf axis="ch ch desOrSelf" ptType="node node node" st="1 3 1" cnt="1 1 0"/>
              </dgm:else>
            </dgm:choose>
            <dgm:constrLst/>
            <dgm:ruleLst>
              <dgm:rule type="primFontSz" val="5" fact="NaN" max="NaN"/>
            </dgm:ruleLst>
          </dgm:layoutNode>
        </dgm:layoutNode>
        <dgm:layoutNode name="centerTile" styleLbl="fgShp">
          <dgm:varLst>
            <dgm:chMax val="0"/>
            <dgm:chPref val="0"/>
          </dgm:varLst>
          <dgm:alg type="tx"/>
          <dgm:shape xmlns:r="http://schemas.openxmlformats.org/officeDocument/2006/relationships" type="roundRect" r:blip="">
            <dgm:adjLst/>
          </dgm:shape>
          <dgm:presOf axis="ch" ptType="node" cnt="1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8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35A277-792E-2F42-99FE-15265B8DDBE4}" type="datetimeFigureOut">
              <a:rPr kumimoji="1" lang="ko-KR" altLang="en-US" smtClean="0"/>
              <a:t>2019. 12. 30.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17EF5C-035B-8C4B-B7BC-09188DB4BD6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914227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716268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10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832602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11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247179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12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536027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13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369711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688624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15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086561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16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885630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17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4416879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18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4633704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19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332750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9036087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20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6204359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21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2297934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22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7865289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25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9438851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26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4045046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27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5697899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28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8580834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29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7298918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30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9214737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31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853605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3949146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32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7428860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33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385399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34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7000431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35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931650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36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0029878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37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4263073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38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9870019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39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800798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321940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586808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806477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19383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670051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01760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7EC374F-BFB4-4F13-9F88-DED14E8F0234}" type="datetimeFigureOut">
              <a:rPr lang="ko-KR" altLang="en-US" smtClean="0"/>
              <a:pPr/>
              <a:t>2019. 12. 30.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25B800B-0E78-4A11-931B-8122B2E4A51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14034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7EC374F-BFB4-4F13-9F88-DED14E8F0234}" type="datetimeFigureOut">
              <a:rPr lang="ko-KR" altLang="en-US" smtClean="0"/>
              <a:pPr/>
              <a:t>2019. 12. 30.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25B800B-0E78-4A11-931B-8122B2E4A51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44358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7EC374F-BFB4-4F13-9F88-DED14E8F0234}" type="datetimeFigureOut">
              <a:rPr lang="ko-KR" altLang="en-US" smtClean="0"/>
              <a:pPr/>
              <a:t>2019. 12. 30.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25B800B-0E78-4A11-931B-8122B2E4A51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69447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7EC374F-BFB4-4F13-9F88-DED14E8F0234}" type="datetimeFigureOut">
              <a:rPr lang="ko-KR" altLang="en-US" smtClean="0"/>
              <a:pPr/>
              <a:t>2019. 12. 30.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25B800B-0E78-4A11-931B-8122B2E4A51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46115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7EC374F-BFB4-4F13-9F88-DED14E8F0234}" type="datetimeFigureOut">
              <a:rPr lang="ko-KR" altLang="en-US" smtClean="0"/>
              <a:pPr/>
              <a:t>2019. 12. 30.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25B800B-0E78-4A11-931B-8122B2E4A51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04182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7EC374F-BFB4-4F13-9F88-DED14E8F0234}" type="datetimeFigureOut">
              <a:rPr lang="ko-KR" altLang="en-US" smtClean="0"/>
              <a:pPr/>
              <a:t>2019. 12. 30.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25B800B-0E78-4A11-931B-8122B2E4A51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00040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7EC374F-BFB4-4F13-9F88-DED14E8F0234}" type="datetimeFigureOut">
              <a:rPr lang="ko-KR" altLang="en-US" smtClean="0"/>
              <a:pPr/>
              <a:t>2019. 12. 30.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25B800B-0E78-4A11-931B-8122B2E4A51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71627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7EC374F-BFB4-4F13-9F88-DED14E8F0234}" type="datetimeFigureOut">
              <a:rPr lang="ko-KR" altLang="en-US" smtClean="0"/>
              <a:pPr/>
              <a:t>2019. 12. 30.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25B800B-0E78-4A11-931B-8122B2E4A51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46866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7EC374F-BFB4-4F13-9F88-DED14E8F0234}" type="datetimeFigureOut">
              <a:rPr lang="ko-KR" altLang="en-US" smtClean="0"/>
              <a:pPr/>
              <a:t>2019. 12. 30.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25B800B-0E78-4A11-931B-8122B2E4A51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82352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7EC374F-BFB4-4F13-9F88-DED14E8F0234}" type="datetimeFigureOut">
              <a:rPr lang="ko-KR" altLang="en-US" smtClean="0"/>
              <a:pPr/>
              <a:t>2019. 12. 30.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25B800B-0E78-4A11-931B-8122B2E4A51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2791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7EC374F-BFB4-4F13-9F88-DED14E8F0234}" type="datetimeFigureOut">
              <a:rPr lang="ko-KR" altLang="en-US" smtClean="0"/>
              <a:pPr/>
              <a:t>2019. 12. 30.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25B800B-0E78-4A11-931B-8122B2E4A51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63806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6751178"/>
            <a:ext cx="12192000" cy="106822"/>
          </a:xfrm>
          <a:prstGeom prst="rect">
            <a:avLst/>
          </a:prstGeom>
          <a:solidFill>
            <a:srgbClr val="CB1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0" y="0"/>
            <a:ext cx="12192000" cy="13032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4657458" y="6511896"/>
            <a:ext cx="288847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Copyright </a:t>
            </a:r>
            <a:r>
              <a:rPr lang="ko-KR" altLang="en-US" sz="9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ⓒ </a:t>
            </a:r>
            <a:r>
              <a:rPr lang="en-US" altLang="ko-KR" sz="9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Slug. All right reserved.</a:t>
            </a:r>
            <a:endParaRPr lang="ko-KR" altLang="en-US" sz="900" dirty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356173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tiff"/><Relationship Id="rId5" Type="http://schemas.openxmlformats.org/officeDocument/2006/relationships/image" Target="../media/image15.tiff"/><Relationship Id="rId4" Type="http://schemas.openxmlformats.org/officeDocument/2006/relationships/image" Target="../media/image14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tiff"/><Relationship Id="rId5" Type="http://schemas.openxmlformats.org/officeDocument/2006/relationships/image" Target="../media/image22.tiff"/><Relationship Id="rId4" Type="http://schemas.openxmlformats.org/officeDocument/2006/relationships/image" Target="../media/image21.tif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3" Type="http://schemas.openxmlformats.org/officeDocument/2006/relationships/image" Target="../media/image24.tiff"/><Relationship Id="rId7" Type="http://schemas.openxmlformats.org/officeDocument/2006/relationships/image" Target="../media/image28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Relationship Id="rId9" Type="http://schemas.openxmlformats.org/officeDocument/2006/relationships/image" Target="../media/image30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7" Type="http://schemas.openxmlformats.org/officeDocument/2006/relationships/image" Target="../media/image34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tiff"/><Relationship Id="rId5" Type="http://schemas.openxmlformats.org/officeDocument/2006/relationships/image" Target="../media/image32.tiff"/><Relationship Id="rId4" Type="http://schemas.openxmlformats.org/officeDocument/2006/relationships/image" Target="../media/image31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tiff"/><Relationship Id="rId5" Type="http://schemas.openxmlformats.org/officeDocument/2006/relationships/image" Target="../media/image37.tiff"/><Relationship Id="rId4" Type="http://schemas.openxmlformats.org/officeDocument/2006/relationships/image" Target="../media/image36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jpeg"/><Relationship Id="rId5" Type="http://schemas.openxmlformats.org/officeDocument/2006/relationships/image" Target="../media/image41.tiff"/><Relationship Id="rId4" Type="http://schemas.openxmlformats.org/officeDocument/2006/relationships/image" Target="../media/image40.tif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tiff"/><Relationship Id="rId5" Type="http://schemas.openxmlformats.org/officeDocument/2006/relationships/image" Target="../media/image43.tiff"/><Relationship Id="rId4" Type="http://schemas.openxmlformats.org/officeDocument/2006/relationships/image" Target="../media/image21.tif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tiff"/><Relationship Id="rId3" Type="http://schemas.openxmlformats.org/officeDocument/2006/relationships/image" Target="../media/image45.jpeg"/><Relationship Id="rId7" Type="http://schemas.openxmlformats.org/officeDocument/2006/relationships/image" Target="../media/image49.tif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tiff"/><Relationship Id="rId5" Type="http://schemas.openxmlformats.org/officeDocument/2006/relationships/image" Target="../media/image47.tiff"/><Relationship Id="rId4" Type="http://schemas.openxmlformats.org/officeDocument/2006/relationships/image" Target="../media/image46.tiff"/><Relationship Id="rId9" Type="http://schemas.openxmlformats.org/officeDocument/2006/relationships/image" Target="../media/image51.tif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7" Type="http://schemas.openxmlformats.org/officeDocument/2006/relationships/image" Target="../media/image55.tif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tiff"/><Relationship Id="rId5" Type="http://schemas.openxmlformats.org/officeDocument/2006/relationships/image" Target="../media/image53.tiff"/><Relationship Id="rId4" Type="http://schemas.openxmlformats.org/officeDocument/2006/relationships/image" Target="../media/image52.tif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tiff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jpeg"/><Relationship Id="rId3" Type="http://schemas.openxmlformats.org/officeDocument/2006/relationships/image" Target="../media/image59.jpeg"/><Relationship Id="rId7" Type="http://schemas.openxmlformats.org/officeDocument/2006/relationships/image" Target="../media/image63.tiff"/><Relationship Id="rId2" Type="http://schemas.openxmlformats.org/officeDocument/2006/relationships/image" Target="../media/image58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tiff"/><Relationship Id="rId5" Type="http://schemas.openxmlformats.org/officeDocument/2006/relationships/image" Target="../media/image61.tiff"/><Relationship Id="rId4" Type="http://schemas.openxmlformats.org/officeDocument/2006/relationships/image" Target="../media/image60.png"/><Relationship Id="rId9" Type="http://schemas.openxmlformats.org/officeDocument/2006/relationships/image" Target="../media/image65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tif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tif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biz.or.kr/sup/main.do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tif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tiff"/><Relationship Id="rId3" Type="http://schemas.openxmlformats.org/officeDocument/2006/relationships/image" Target="../media/image6.jpeg"/><Relationship Id="rId7" Type="http://schemas.openxmlformats.org/officeDocument/2006/relationships/image" Target="../media/image10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tiff"/><Relationship Id="rId5" Type="http://schemas.openxmlformats.org/officeDocument/2006/relationships/image" Target="../media/image8.tiff"/><Relationship Id="rId4" Type="http://schemas.openxmlformats.org/officeDocument/2006/relationships/image" Target="../media/image7.tiff"/><Relationship Id="rId9" Type="http://schemas.openxmlformats.org/officeDocument/2006/relationships/image" Target="../media/image12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/>
        </p:nvSpPr>
        <p:spPr>
          <a:xfrm>
            <a:off x="3172250" y="2991726"/>
            <a:ext cx="57327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latin typeface="+mj-ea"/>
                <a:ea typeface="+mj-ea"/>
              </a:rPr>
              <a:t>181227_BzApp_Android</a:t>
            </a:r>
            <a:endParaRPr lang="ko-KR" altLang="en-US" sz="2800" dirty="0">
              <a:latin typeface="+mj-ea"/>
              <a:ea typeface="+mj-ea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172250" y="3513020"/>
            <a:ext cx="5732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+mj-lt"/>
                <a:ea typeface="HY나무B" pitchFamily="18" charset="-127"/>
              </a:rPr>
              <a:t>Bz</a:t>
            </a:r>
            <a:r>
              <a:rPr lang="en-US" altLang="ko-KR" sz="2000" dirty="0">
                <a:latin typeface="+mj-lt"/>
                <a:ea typeface="HY나무B" pitchFamily="18" charset="-127"/>
              </a:rPr>
              <a:t> (Business zone)</a:t>
            </a:r>
            <a:r>
              <a:rPr lang="ko-KR" altLang="en-US" sz="2000" dirty="0">
                <a:latin typeface="+mj-lt"/>
                <a:ea typeface="HY나무B" pitchFamily="18" charset="-127"/>
              </a:rPr>
              <a:t> </a:t>
            </a:r>
            <a:r>
              <a:rPr lang="en-US" altLang="ko-KR" sz="2000" dirty="0">
                <a:latin typeface="+mj-lt"/>
                <a:ea typeface="HY나무B" pitchFamily="18" charset="-127"/>
              </a:rPr>
              <a:t>–</a:t>
            </a:r>
            <a:r>
              <a:rPr lang="ko-KR" altLang="en-US" sz="2000" dirty="0">
                <a:latin typeface="+mj-lt"/>
                <a:ea typeface="HY나무B" pitchFamily="18" charset="-127"/>
              </a:rPr>
              <a:t> 팀 프로젝트</a:t>
            </a:r>
            <a:endParaRPr lang="en-US" altLang="ko-KR" sz="2000" dirty="0">
              <a:latin typeface="+mj-lt"/>
              <a:ea typeface="HY나무B" pitchFamily="18" charset="-127"/>
            </a:endParaRPr>
          </a:p>
        </p:txBody>
      </p:sp>
      <p:cxnSp>
        <p:nvCxnSpPr>
          <p:cNvPr id="35" name="직선 연결선 34"/>
          <p:cNvCxnSpPr/>
          <p:nvPr/>
        </p:nvCxnSpPr>
        <p:spPr>
          <a:xfrm>
            <a:off x="4585827" y="1534494"/>
            <a:ext cx="8546" cy="1126323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>
            <a:off x="7482851" y="4063436"/>
            <a:ext cx="8546" cy="1126323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81692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B4B62565-8EC5-A846-AE75-B78578D0E746}"/>
              </a:ext>
            </a:extLst>
          </p:cNvPr>
          <p:cNvSpPr/>
          <p:nvPr/>
        </p:nvSpPr>
        <p:spPr>
          <a:xfrm>
            <a:off x="954199" y="1194620"/>
            <a:ext cx="15247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2400" b="1" dirty="0"/>
              <a:t>개발 환경</a:t>
            </a:r>
            <a:endParaRPr lang="ko-KR" altLang="en-US" sz="2400" dirty="0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70E7EB31-4FC2-BD4A-94F3-CFDC5C53999B}"/>
              </a:ext>
            </a:extLst>
          </p:cNvPr>
          <p:cNvSpPr/>
          <p:nvPr/>
        </p:nvSpPr>
        <p:spPr>
          <a:xfrm>
            <a:off x="712393" y="1323870"/>
            <a:ext cx="163084" cy="163084"/>
          </a:xfrm>
          <a:prstGeom prst="ellipse">
            <a:avLst/>
          </a:prstGeom>
          <a:noFill/>
          <a:ln w="38100">
            <a:solidFill>
              <a:srgbClr val="CB18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27CE95E-817E-3E4A-AE73-B88C200F4F8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8221" y="2559730"/>
            <a:ext cx="2545895" cy="143206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26928B8-2818-B144-8F9F-27A2033CAC65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61216" y="2679812"/>
            <a:ext cx="2545895" cy="143206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033B077-2362-5542-ABA4-8D996ACC1EA0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6483" y="2530521"/>
            <a:ext cx="1587500" cy="15875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BC78A76-8078-8646-BF05-B56D0F49974E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79872" y="2764848"/>
            <a:ext cx="3810000" cy="12827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8E1F111-065F-AC48-9419-6EC364570534}"/>
              </a:ext>
            </a:extLst>
          </p:cNvPr>
          <p:cNvSpPr txBox="1"/>
          <p:nvPr/>
        </p:nvSpPr>
        <p:spPr>
          <a:xfrm>
            <a:off x="1401366" y="4102125"/>
            <a:ext cx="12474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/>
              <a:t>php 7.0</a:t>
            </a:r>
            <a:endParaRPr kumimoji="1" lang="ko-KR" altLang="en-US" sz="2400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906968D-6155-5B49-8966-0D8F9918B5E3}"/>
              </a:ext>
            </a:extLst>
          </p:cNvPr>
          <p:cNvSpPr txBox="1"/>
          <p:nvPr/>
        </p:nvSpPr>
        <p:spPr>
          <a:xfrm>
            <a:off x="3244295" y="4102125"/>
            <a:ext cx="19255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/>
              <a:t>MySQL 4.8.4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C4DE2F3A-B906-3D4A-BC7F-3648106BF1B9}"/>
              </a:ext>
            </a:extLst>
          </p:cNvPr>
          <p:cNvSpPr txBox="1"/>
          <p:nvPr/>
        </p:nvSpPr>
        <p:spPr>
          <a:xfrm>
            <a:off x="5445462" y="4116078"/>
            <a:ext cx="28114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/>
              <a:t>Android Studio 3.4</a:t>
            </a:r>
            <a:endParaRPr kumimoji="1" lang="ko-KR" altLang="en-US" sz="2400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287E4C34-8798-FE4B-98F9-55D16535D58E}"/>
              </a:ext>
            </a:extLst>
          </p:cNvPr>
          <p:cNvSpPr txBox="1"/>
          <p:nvPr/>
        </p:nvSpPr>
        <p:spPr>
          <a:xfrm>
            <a:off x="9146694" y="4102125"/>
            <a:ext cx="16763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/>
              <a:t>Python 3.1</a:t>
            </a:r>
            <a:endParaRPr kumimoji="1" lang="ko-KR" altLang="en-US" sz="2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7A65734-DCDE-6845-9151-DFC6FC8BD2AB}"/>
              </a:ext>
            </a:extLst>
          </p:cNvPr>
          <p:cNvSpPr txBox="1"/>
          <p:nvPr/>
        </p:nvSpPr>
        <p:spPr>
          <a:xfrm>
            <a:off x="255585" y="229853"/>
            <a:ext cx="30101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+mj-ea"/>
                <a:ea typeface="+mj-ea"/>
              </a:rPr>
              <a:t>2.</a:t>
            </a:r>
            <a:r>
              <a:rPr lang="ko-KR" altLang="en-US" sz="1600" b="1" dirty="0">
                <a:latin typeface="+mj-ea"/>
                <a:ea typeface="+mj-ea"/>
              </a:rPr>
              <a:t>구성 및 설계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977002F-A25A-F045-B284-D2E42CF4850A}"/>
              </a:ext>
            </a:extLst>
          </p:cNvPr>
          <p:cNvSpPr txBox="1"/>
          <p:nvPr/>
        </p:nvSpPr>
        <p:spPr>
          <a:xfrm>
            <a:off x="8374743" y="329214"/>
            <a:ext cx="40117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+mj-ea"/>
                <a:ea typeface="+mj-ea"/>
              </a:rPr>
              <a:t>시스템 구성도          </a:t>
            </a:r>
            <a:r>
              <a:rPr lang="ko-KR" altLang="en-US" sz="1200" b="1" u="sng" dirty="0">
                <a:solidFill>
                  <a:srgbClr val="C00000"/>
                </a:solidFill>
                <a:latin typeface="+mj-ea"/>
                <a:ea typeface="+mj-ea"/>
              </a:rPr>
              <a:t>개발 환경</a:t>
            </a:r>
            <a:r>
              <a:rPr lang="ko-KR" altLang="en-US" sz="1200" dirty="0">
                <a:latin typeface="+mj-ea"/>
                <a:ea typeface="+mj-ea"/>
              </a:rPr>
              <a:t>          </a:t>
            </a:r>
            <a:r>
              <a:rPr lang="en-US" altLang="ko-KR" sz="1200" dirty="0">
                <a:latin typeface="+mj-ea"/>
                <a:ea typeface="+mj-ea"/>
              </a:rPr>
              <a:t>SW </a:t>
            </a:r>
            <a:r>
              <a:rPr lang="ko-KR" altLang="en-US" sz="1200" dirty="0">
                <a:latin typeface="+mj-ea"/>
                <a:ea typeface="+mj-ea"/>
              </a:rPr>
              <a:t>설계</a:t>
            </a:r>
          </a:p>
        </p:txBody>
      </p:sp>
    </p:spTree>
    <p:extLst>
      <p:ext uri="{BB962C8B-B14F-4D97-AF65-F5344CB8AC3E}">
        <p14:creationId xmlns:p14="http://schemas.microsoft.com/office/powerpoint/2010/main" val="13881536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B4B62565-8EC5-A846-AE75-B78578D0E746}"/>
              </a:ext>
            </a:extLst>
          </p:cNvPr>
          <p:cNvSpPr/>
          <p:nvPr/>
        </p:nvSpPr>
        <p:spPr>
          <a:xfrm>
            <a:off x="954199" y="686619"/>
            <a:ext cx="441659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altLang="ko-KR" sz="2400" b="1" dirty="0"/>
              <a:t>SW </a:t>
            </a:r>
            <a:r>
              <a:rPr lang="ko-KR" altLang="en-US" sz="2400" b="1" dirty="0"/>
              <a:t>설계 </a:t>
            </a:r>
            <a:r>
              <a:rPr lang="en-US" altLang="ko-KR" sz="2400" b="1" dirty="0"/>
              <a:t>-</a:t>
            </a:r>
            <a:r>
              <a:rPr lang="ko-KR" altLang="en-US" sz="2400" b="1" dirty="0"/>
              <a:t> </a:t>
            </a:r>
            <a:r>
              <a:rPr lang="en-US" altLang="ko-KR" sz="2400" b="1" dirty="0"/>
              <a:t>Use Case Diagram</a:t>
            </a:r>
            <a:endParaRPr lang="ko-KR" altLang="en-US" sz="2400" dirty="0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70E7EB31-4FC2-BD4A-94F3-CFDC5C53999B}"/>
              </a:ext>
            </a:extLst>
          </p:cNvPr>
          <p:cNvSpPr/>
          <p:nvPr/>
        </p:nvSpPr>
        <p:spPr>
          <a:xfrm>
            <a:off x="712393" y="815869"/>
            <a:ext cx="163084" cy="163084"/>
          </a:xfrm>
          <a:prstGeom prst="ellipse">
            <a:avLst/>
          </a:prstGeom>
          <a:noFill/>
          <a:ln w="38100">
            <a:solidFill>
              <a:srgbClr val="CB18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CDBC8CB-CE6F-6E49-B1C4-AB6693381B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0664" y="1434281"/>
            <a:ext cx="8191500" cy="47371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9D3E2F82-7F6C-DE47-969F-B018F1565D4E}"/>
              </a:ext>
            </a:extLst>
          </p:cNvPr>
          <p:cNvSpPr txBox="1"/>
          <p:nvPr/>
        </p:nvSpPr>
        <p:spPr>
          <a:xfrm>
            <a:off x="255585" y="229853"/>
            <a:ext cx="30101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+mj-ea"/>
                <a:ea typeface="+mj-ea"/>
              </a:rPr>
              <a:t>2.</a:t>
            </a:r>
            <a:r>
              <a:rPr lang="ko-KR" altLang="en-US" sz="1600" b="1" dirty="0">
                <a:latin typeface="+mj-ea"/>
                <a:ea typeface="+mj-ea"/>
              </a:rPr>
              <a:t>구성 및 설계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26F5B66-288D-4045-BA20-82E48DDAF332}"/>
              </a:ext>
            </a:extLst>
          </p:cNvPr>
          <p:cNvSpPr txBox="1"/>
          <p:nvPr/>
        </p:nvSpPr>
        <p:spPr>
          <a:xfrm>
            <a:off x="8374743" y="329214"/>
            <a:ext cx="40117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+mj-ea"/>
                <a:ea typeface="+mj-ea"/>
              </a:rPr>
              <a:t>시스템 구성도          개발 환경          </a:t>
            </a:r>
            <a:r>
              <a:rPr lang="en-US" altLang="ko-KR" sz="1200" b="1" u="sng" dirty="0">
                <a:solidFill>
                  <a:srgbClr val="C00000"/>
                </a:solidFill>
                <a:latin typeface="+mj-ea"/>
                <a:ea typeface="+mj-ea"/>
              </a:rPr>
              <a:t>SW </a:t>
            </a:r>
            <a:r>
              <a:rPr lang="ko-KR" altLang="en-US" sz="1200" b="1" u="sng" dirty="0">
                <a:solidFill>
                  <a:srgbClr val="C00000"/>
                </a:solidFill>
                <a:latin typeface="+mj-ea"/>
                <a:ea typeface="+mj-ea"/>
              </a:rPr>
              <a:t>설계</a:t>
            </a:r>
          </a:p>
        </p:txBody>
      </p:sp>
    </p:spTree>
    <p:extLst>
      <p:ext uri="{BB962C8B-B14F-4D97-AF65-F5344CB8AC3E}">
        <p14:creationId xmlns:p14="http://schemas.microsoft.com/office/powerpoint/2010/main" val="22713931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B4B62565-8EC5-A846-AE75-B78578D0E746}"/>
              </a:ext>
            </a:extLst>
          </p:cNvPr>
          <p:cNvSpPr/>
          <p:nvPr/>
        </p:nvSpPr>
        <p:spPr>
          <a:xfrm>
            <a:off x="954199" y="686619"/>
            <a:ext cx="23358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altLang="ko-KR" sz="2400" b="1" dirty="0"/>
              <a:t>SW </a:t>
            </a:r>
            <a:r>
              <a:rPr lang="ko-KR" altLang="en-US" sz="2400" b="1" dirty="0"/>
              <a:t>설계 </a:t>
            </a:r>
            <a:r>
              <a:rPr lang="en-US" altLang="ko-KR" sz="2400" b="1" dirty="0"/>
              <a:t>-</a:t>
            </a:r>
            <a:r>
              <a:rPr lang="ko-KR" altLang="en-US" sz="2400" b="1" dirty="0"/>
              <a:t> </a:t>
            </a:r>
            <a:r>
              <a:rPr lang="en-US" altLang="ko-KR" sz="2400" b="1" dirty="0"/>
              <a:t>ERD</a:t>
            </a:r>
            <a:endParaRPr lang="ko-KR" altLang="en-US" sz="2400" dirty="0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70E7EB31-4FC2-BD4A-94F3-CFDC5C53999B}"/>
              </a:ext>
            </a:extLst>
          </p:cNvPr>
          <p:cNvSpPr/>
          <p:nvPr/>
        </p:nvSpPr>
        <p:spPr>
          <a:xfrm>
            <a:off x="712393" y="815869"/>
            <a:ext cx="163084" cy="163084"/>
          </a:xfrm>
          <a:prstGeom prst="ellipse">
            <a:avLst/>
          </a:prstGeom>
          <a:noFill/>
          <a:ln w="38100">
            <a:solidFill>
              <a:srgbClr val="CB18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934F7E0-6832-DB48-96AA-6FB4BE585F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3648" y="1204940"/>
            <a:ext cx="9324704" cy="371274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BDB2CA0-9AAC-DB42-A2AE-93D4AFF12DE9}"/>
              </a:ext>
            </a:extLst>
          </p:cNvPr>
          <p:cNvSpPr txBox="1"/>
          <p:nvPr/>
        </p:nvSpPr>
        <p:spPr>
          <a:xfrm>
            <a:off x="255585" y="229853"/>
            <a:ext cx="30101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+mj-ea"/>
                <a:ea typeface="+mj-ea"/>
              </a:rPr>
              <a:t>2.</a:t>
            </a:r>
            <a:r>
              <a:rPr lang="ko-KR" altLang="en-US" sz="1600" b="1" dirty="0">
                <a:latin typeface="+mj-ea"/>
                <a:ea typeface="+mj-ea"/>
              </a:rPr>
              <a:t>구성 및 설계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0740F3F-AE52-404C-9921-AE56EB745BDA}"/>
              </a:ext>
            </a:extLst>
          </p:cNvPr>
          <p:cNvSpPr txBox="1"/>
          <p:nvPr/>
        </p:nvSpPr>
        <p:spPr>
          <a:xfrm>
            <a:off x="8374743" y="329214"/>
            <a:ext cx="40117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+mj-ea"/>
                <a:ea typeface="+mj-ea"/>
              </a:rPr>
              <a:t>시스템 구성도          개발 환경          </a:t>
            </a:r>
            <a:r>
              <a:rPr lang="en-US" altLang="ko-KR" sz="1200" b="1" u="sng" dirty="0">
                <a:solidFill>
                  <a:srgbClr val="C00000"/>
                </a:solidFill>
                <a:latin typeface="+mj-ea"/>
                <a:ea typeface="+mj-ea"/>
              </a:rPr>
              <a:t>SW </a:t>
            </a:r>
            <a:r>
              <a:rPr lang="ko-KR" altLang="en-US" sz="1200" b="1" u="sng" dirty="0">
                <a:solidFill>
                  <a:srgbClr val="C00000"/>
                </a:solidFill>
                <a:latin typeface="+mj-ea"/>
                <a:ea typeface="+mj-ea"/>
              </a:rPr>
              <a:t>설계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152A5BF-E0A8-EF4A-A0EA-C44294CC4596}"/>
              </a:ext>
            </a:extLst>
          </p:cNvPr>
          <p:cNvSpPr/>
          <p:nvPr/>
        </p:nvSpPr>
        <p:spPr>
          <a:xfrm>
            <a:off x="3246613" y="5384800"/>
            <a:ext cx="5128130" cy="93854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D53A532-76AF-A944-A2AC-9DBD2E63A49D}"/>
              </a:ext>
            </a:extLst>
          </p:cNvPr>
          <p:cNvSpPr txBox="1"/>
          <p:nvPr/>
        </p:nvSpPr>
        <p:spPr>
          <a:xfrm>
            <a:off x="3611901" y="5704956"/>
            <a:ext cx="4762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프랜차이즈 서비스에 대한 물리적 </a:t>
            </a:r>
            <a:r>
              <a:rPr kumimoji="1" lang="en-US" altLang="ko-KR" dirty="0"/>
              <a:t>ERD</a:t>
            </a:r>
            <a:r>
              <a:rPr kumimoji="1" lang="ko-KR" altLang="en-US" dirty="0"/>
              <a:t>이다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19" name="삼각형 18">
            <a:extLst>
              <a:ext uri="{FF2B5EF4-FFF2-40B4-BE49-F238E27FC236}">
                <a16:creationId xmlns:a16="http://schemas.microsoft.com/office/drawing/2014/main" id="{9CEE4931-0F22-BC46-9D3D-CF04B7BDBCB1}"/>
              </a:ext>
            </a:extLst>
          </p:cNvPr>
          <p:cNvSpPr/>
          <p:nvPr/>
        </p:nvSpPr>
        <p:spPr>
          <a:xfrm rot="5400000">
            <a:off x="3360905" y="5734674"/>
            <a:ext cx="259510" cy="223716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608007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B4B62565-8EC5-A846-AE75-B78578D0E746}"/>
              </a:ext>
            </a:extLst>
          </p:cNvPr>
          <p:cNvSpPr/>
          <p:nvPr/>
        </p:nvSpPr>
        <p:spPr>
          <a:xfrm>
            <a:off x="954199" y="686619"/>
            <a:ext cx="23358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altLang="ko-KR" sz="2400" b="1" dirty="0"/>
              <a:t>SW </a:t>
            </a:r>
            <a:r>
              <a:rPr lang="ko-KR" altLang="en-US" sz="2400" b="1" dirty="0"/>
              <a:t>설계 </a:t>
            </a:r>
            <a:r>
              <a:rPr lang="en-US" altLang="ko-KR" sz="2400" b="1" dirty="0"/>
              <a:t>-</a:t>
            </a:r>
            <a:r>
              <a:rPr lang="ko-KR" altLang="en-US" sz="2400" b="1" dirty="0"/>
              <a:t> </a:t>
            </a:r>
            <a:r>
              <a:rPr lang="en-US" altLang="ko-KR" sz="2400" b="1" dirty="0"/>
              <a:t>ERD</a:t>
            </a:r>
            <a:endParaRPr lang="ko-KR" altLang="en-US" sz="2400" dirty="0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70E7EB31-4FC2-BD4A-94F3-CFDC5C53999B}"/>
              </a:ext>
            </a:extLst>
          </p:cNvPr>
          <p:cNvSpPr/>
          <p:nvPr/>
        </p:nvSpPr>
        <p:spPr>
          <a:xfrm>
            <a:off x="712393" y="815869"/>
            <a:ext cx="163084" cy="163084"/>
          </a:xfrm>
          <a:prstGeom prst="ellipse">
            <a:avLst/>
          </a:prstGeom>
          <a:noFill/>
          <a:ln w="38100">
            <a:solidFill>
              <a:srgbClr val="CB18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" name="그림 2" descr="스크린샷, 디스플레이이(가) 표시된 사진&#10;&#10;자동 생성된 설명">
            <a:extLst>
              <a:ext uri="{FF2B5EF4-FFF2-40B4-BE49-F238E27FC236}">
                <a16:creationId xmlns:a16="http://schemas.microsoft.com/office/drawing/2014/main" id="{11C400C8-14F9-E948-8CCD-683D2680B0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1407" y="1148284"/>
            <a:ext cx="9453335" cy="377839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81F3B0F-E49C-3A4E-A8A6-E97D9EEF2F4C}"/>
              </a:ext>
            </a:extLst>
          </p:cNvPr>
          <p:cNvSpPr txBox="1"/>
          <p:nvPr/>
        </p:nvSpPr>
        <p:spPr>
          <a:xfrm>
            <a:off x="255585" y="229853"/>
            <a:ext cx="30101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+mj-ea"/>
                <a:ea typeface="+mj-ea"/>
              </a:rPr>
              <a:t>2.</a:t>
            </a:r>
            <a:r>
              <a:rPr lang="ko-KR" altLang="en-US" sz="1600" b="1" dirty="0">
                <a:latin typeface="+mj-ea"/>
                <a:ea typeface="+mj-ea"/>
              </a:rPr>
              <a:t>구성 및 설계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D0D94D2-40F7-9149-84AE-C0DC3ACCC367}"/>
              </a:ext>
            </a:extLst>
          </p:cNvPr>
          <p:cNvSpPr txBox="1"/>
          <p:nvPr/>
        </p:nvSpPr>
        <p:spPr>
          <a:xfrm>
            <a:off x="8374743" y="329214"/>
            <a:ext cx="40117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+mj-ea"/>
                <a:ea typeface="+mj-ea"/>
              </a:rPr>
              <a:t>시스템 구성도          개발 환경          </a:t>
            </a:r>
            <a:r>
              <a:rPr lang="en-US" altLang="ko-KR" sz="1200" b="1" u="sng" dirty="0">
                <a:solidFill>
                  <a:srgbClr val="C00000"/>
                </a:solidFill>
                <a:latin typeface="+mj-ea"/>
                <a:ea typeface="+mj-ea"/>
              </a:rPr>
              <a:t>SW </a:t>
            </a:r>
            <a:r>
              <a:rPr lang="ko-KR" altLang="en-US" sz="1200" b="1" u="sng" dirty="0">
                <a:solidFill>
                  <a:srgbClr val="C00000"/>
                </a:solidFill>
                <a:latin typeface="+mj-ea"/>
                <a:ea typeface="+mj-ea"/>
              </a:rPr>
              <a:t>설계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D855743-B330-DC46-8C40-2A7AD6C42508}"/>
              </a:ext>
            </a:extLst>
          </p:cNvPr>
          <p:cNvSpPr/>
          <p:nvPr/>
        </p:nvSpPr>
        <p:spPr>
          <a:xfrm>
            <a:off x="661746" y="4926678"/>
            <a:ext cx="10938832" cy="13966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D2A1D99-C37C-EA42-9530-612052C0F646}"/>
              </a:ext>
            </a:extLst>
          </p:cNvPr>
          <p:cNvSpPr txBox="1"/>
          <p:nvPr/>
        </p:nvSpPr>
        <p:spPr>
          <a:xfrm>
            <a:off x="1027034" y="5063385"/>
            <a:ext cx="102483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dirty="0"/>
              <a:t>member(</a:t>
            </a:r>
            <a:r>
              <a:rPr lang="ko-KR" altLang="en-US" dirty="0"/>
              <a:t>회원 정보</a:t>
            </a:r>
            <a:r>
              <a:rPr lang="en-US" altLang="ko-KR" dirty="0"/>
              <a:t>) </a:t>
            </a:r>
            <a:r>
              <a:rPr lang="ko-KR" altLang="en-US" dirty="0"/>
              <a:t>테이블의 </a:t>
            </a:r>
            <a:r>
              <a:rPr lang="en-US" altLang="ko-KR" dirty="0"/>
              <a:t>ID </a:t>
            </a:r>
            <a:r>
              <a:rPr lang="ko-KR" altLang="en-US" dirty="0" err="1"/>
              <a:t>애트리뷰트를</a:t>
            </a:r>
            <a:r>
              <a:rPr lang="ko-KR" altLang="en-US" dirty="0"/>
              <a:t> </a:t>
            </a:r>
            <a:r>
              <a:rPr lang="en-US" altLang="ko-KR" dirty="0"/>
              <a:t>Bookmark(</a:t>
            </a:r>
            <a:r>
              <a:rPr lang="ko-KR" altLang="en-US" dirty="0" err="1"/>
              <a:t>즐겨찾기</a:t>
            </a:r>
            <a:r>
              <a:rPr lang="en-US" altLang="ko-KR" dirty="0"/>
              <a:t>) </a:t>
            </a:r>
            <a:r>
              <a:rPr lang="ko-KR" altLang="en-US" dirty="0"/>
              <a:t>테이블의 </a:t>
            </a:r>
            <a:r>
              <a:rPr lang="ko-KR" altLang="en-US" dirty="0" err="1"/>
              <a:t>외래키로</a:t>
            </a:r>
            <a:r>
              <a:rPr lang="ko-KR" altLang="en-US" dirty="0"/>
              <a:t> 설정한다</a:t>
            </a:r>
            <a:r>
              <a:rPr lang="en-US" altLang="ko-KR" dirty="0"/>
              <a:t>.</a:t>
            </a:r>
          </a:p>
          <a:p>
            <a:pPr lvl="0">
              <a:defRPr/>
            </a:pPr>
            <a:r>
              <a:rPr lang="ko-KR" altLang="en-US" dirty="0"/>
              <a:t>각 문의사항에는 하나의 답변만이 가능하므로 </a:t>
            </a:r>
            <a:r>
              <a:rPr lang="en-US" altLang="ko-KR" dirty="0"/>
              <a:t>1:1 </a:t>
            </a:r>
            <a:r>
              <a:rPr lang="ko-KR" altLang="en-US" dirty="0"/>
              <a:t>관계이다</a:t>
            </a:r>
            <a:r>
              <a:rPr lang="en-US" altLang="ko-KR" dirty="0"/>
              <a:t>. </a:t>
            </a:r>
          </a:p>
        </p:txBody>
      </p:sp>
      <p:sp>
        <p:nvSpPr>
          <p:cNvPr id="15" name="삼각형 14">
            <a:extLst>
              <a:ext uri="{FF2B5EF4-FFF2-40B4-BE49-F238E27FC236}">
                <a16:creationId xmlns:a16="http://schemas.microsoft.com/office/drawing/2014/main" id="{9A81CE81-C54D-9442-88C3-5E72EDDACA61}"/>
              </a:ext>
            </a:extLst>
          </p:cNvPr>
          <p:cNvSpPr/>
          <p:nvPr/>
        </p:nvSpPr>
        <p:spPr>
          <a:xfrm rot="5400000">
            <a:off x="776038" y="5826339"/>
            <a:ext cx="259510" cy="223716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7132D6E-F04C-C643-BFA4-C147B57246A8}"/>
              </a:ext>
            </a:extLst>
          </p:cNvPr>
          <p:cNvSpPr/>
          <p:nvPr/>
        </p:nvSpPr>
        <p:spPr>
          <a:xfrm>
            <a:off x="1027034" y="5660666"/>
            <a:ext cx="1030514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ko-KR" dirty="0"/>
              <a:t>member(</a:t>
            </a:r>
            <a:r>
              <a:rPr kumimoji="1" lang="ko-KR" altLang="en-US" dirty="0"/>
              <a:t>회원 정보</a:t>
            </a:r>
            <a:r>
              <a:rPr kumimoji="1" lang="en-US" altLang="ko-KR" dirty="0"/>
              <a:t>) </a:t>
            </a:r>
            <a:r>
              <a:rPr kumimoji="1" lang="ko-KR" altLang="en-US" dirty="0"/>
              <a:t>테이블의 </a:t>
            </a:r>
            <a:r>
              <a:rPr kumimoji="1" lang="en-US" altLang="ko-KR" dirty="0"/>
              <a:t>ID </a:t>
            </a:r>
            <a:r>
              <a:rPr kumimoji="1" lang="ko-KR" altLang="en-US" dirty="0" err="1"/>
              <a:t>애트리뷰트를</a:t>
            </a:r>
            <a:r>
              <a:rPr kumimoji="1" lang="ko-KR" altLang="en-US" dirty="0"/>
              <a:t> </a:t>
            </a:r>
            <a:r>
              <a:rPr kumimoji="1" lang="en-US" altLang="ko-KR" dirty="0"/>
              <a:t>survey(</a:t>
            </a:r>
            <a:r>
              <a:rPr kumimoji="1" lang="ko-KR" altLang="en-US" dirty="0"/>
              <a:t>설문조사 결과</a:t>
            </a:r>
            <a:r>
              <a:rPr kumimoji="1" lang="en-US" altLang="ko-KR" dirty="0"/>
              <a:t>) </a:t>
            </a:r>
            <a:r>
              <a:rPr kumimoji="1" lang="ko-KR" altLang="en-US" dirty="0"/>
              <a:t>테이블의 </a:t>
            </a:r>
            <a:r>
              <a:rPr kumimoji="1" lang="ko-KR" altLang="en-US" dirty="0" err="1"/>
              <a:t>외래키로</a:t>
            </a:r>
            <a:r>
              <a:rPr kumimoji="1" lang="ko-KR" altLang="en-US" dirty="0"/>
              <a:t> 설정한다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각 회원의 설문조사 결과는 하나이므로 </a:t>
            </a:r>
            <a:r>
              <a:rPr kumimoji="1" lang="en-US" altLang="ko-KR" dirty="0"/>
              <a:t>1:1</a:t>
            </a:r>
            <a:r>
              <a:rPr kumimoji="1" lang="ko-KR" altLang="en-US" dirty="0"/>
              <a:t>관계이다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17" name="삼각형 16">
            <a:extLst>
              <a:ext uri="{FF2B5EF4-FFF2-40B4-BE49-F238E27FC236}">
                <a16:creationId xmlns:a16="http://schemas.microsoft.com/office/drawing/2014/main" id="{196EF6B5-7081-9540-BA1E-D44972897BA6}"/>
              </a:ext>
            </a:extLst>
          </p:cNvPr>
          <p:cNvSpPr/>
          <p:nvPr/>
        </p:nvSpPr>
        <p:spPr>
          <a:xfrm rot="5400000">
            <a:off x="776038" y="5255702"/>
            <a:ext cx="259510" cy="223716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759102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/>
        </p:nvGrpSpPr>
        <p:grpSpPr>
          <a:xfrm>
            <a:off x="8068497" y="3058112"/>
            <a:ext cx="507502" cy="376397"/>
            <a:chOff x="3497851" y="2488451"/>
            <a:chExt cx="507502" cy="376397"/>
          </a:xfrm>
        </p:grpSpPr>
        <p:sp>
          <p:nvSpPr>
            <p:cNvPr id="16" name="모서리가 둥근 직사각형 15"/>
            <p:cNvSpPr/>
            <p:nvPr/>
          </p:nvSpPr>
          <p:spPr>
            <a:xfrm>
              <a:off x="3497851" y="2488451"/>
              <a:ext cx="313573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" name="모서리가 둥근 직사각형 16"/>
            <p:cNvSpPr/>
            <p:nvPr/>
          </p:nvSpPr>
          <p:spPr>
            <a:xfrm>
              <a:off x="3497851" y="2620107"/>
              <a:ext cx="313573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모서리가 둥근 직사각형 17"/>
            <p:cNvSpPr/>
            <p:nvPr/>
          </p:nvSpPr>
          <p:spPr>
            <a:xfrm>
              <a:off x="3497851" y="2751763"/>
              <a:ext cx="313573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모서리가 둥근 직사각형 18"/>
            <p:cNvSpPr/>
            <p:nvPr/>
          </p:nvSpPr>
          <p:spPr>
            <a:xfrm>
              <a:off x="3845459" y="2488451"/>
              <a:ext cx="159894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모서리가 둥근 직사각형 19"/>
            <p:cNvSpPr/>
            <p:nvPr/>
          </p:nvSpPr>
          <p:spPr>
            <a:xfrm>
              <a:off x="3845459" y="2620107"/>
              <a:ext cx="159894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모서리가 둥근 직사각형 32"/>
            <p:cNvSpPr/>
            <p:nvPr/>
          </p:nvSpPr>
          <p:spPr>
            <a:xfrm>
              <a:off x="3845459" y="2751763"/>
              <a:ext cx="159894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8513449" y="3529676"/>
            <a:ext cx="30471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+mj-ea"/>
                <a:ea typeface="+mj-ea"/>
              </a:rPr>
              <a:t>제공 기능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8207780" y="3500364"/>
            <a:ext cx="504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+mj-ea"/>
                <a:ea typeface="+mj-ea"/>
              </a:rPr>
              <a:t>3.</a:t>
            </a:r>
            <a:endParaRPr lang="ko-KR" altLang="en-US" sz="2400" dirty="0">
              <a:latin typeface="+mj-ea"/>
              <a:ea typeface="+mj-ea"/>
            </a:endParaRPr>
          </a:p>
        </p:txBody>
      </p:sp>
      <p:cxnSp>
        <p:nvCxnSpPr>
          <p:cNvPr id="39" name="직선 연결선 38"/>
          <p:cNvCxnSpPr/>
          <p:nvPr/>
        </p:nvCxnSpPr>
        <p:spPr>
          <a:xfrm>
            <a:off x="277444" y="3676459"/>
            <a:ext cx="7682669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2309ACF-A666-C941-B1FF-FC8772C5FABF}"/>
              </a:ext>
            </a:extLst>
          </p:cNvPr>
          <p:cNvSpPr txBox="1"/>
          <p:nvPr/>
        </p:nvSpPr>
        <p:spPr>
          <a:xfrm>
            <a:off x="8426614" y="4004004"/>
            <a:ext cx="2689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+mn-ea"/>
              </a:rPr>
              <a:t>핵심기능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CB62B84-0541-D547-B453-C8C2C070C216}"/>
              </a:ext>
            </a:extLst>
          </p:cNvPr>
          <p:cNvSpPr txBox="1"/>
          <p:nvPr/>
        </p:nvSpPr>
        <p:spPr>
          <a:xfrm>
            <a:off x="8426614" y="4407965"/>
            <a:ext cx="2689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+mn-ea"/>
              </a:rPr>
              <a:t>부가기능</a:t>
            </a:r>
          </a:p>
        </p:txBody>
      </p:sp>
    </p:spTree>
    <p:extLst>
      <p:ext uri="{BB962C8B-B14F-4D97-AF65-F5344CB8AC3E}">
        <p14:creationId xmlns:p14="http://schemas.microsoft.com/office/powerpoint/2010/main" val="10145740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57682AF8-83A1-7745-8BBE-F1391873FC96}"/>
              </a:ext>
            </a:extLst>
          </p:cNvPr>
          <p:cNvSpPr txBox="1"/>
          <p:nvPr/>
        </p:nvSpPr>
        <p:spPr>
          <a:xfrm>
            <a:off x="255585" y="229853"/>
            <a:ext cx="2321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+mj-ea"/>
                <a:ea typeface="+mj-ea"/>
              </a:rPr>
              <a:t>3.</a:t>
            </a:r>
            <a:r>
              <a:rPr lang="ko-KR" altLang="en-US" sz="1600" b="1" dirty="0">
                <a:latin typeface="+mj-ea"/>
                <a:ea typeface="+mj-ea"/>
              </a:rPr>
              <a:t>제공 기능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D7F310A-ABEC-244B-9E25-19EBB596D579}"/>
              </a:ext>
            </a:extLst>
          </p:cNvPr>
          <p:cNvSpPr/>
          <p:nvPr/>
        </p:nvSpPr>
        <p:spPr>
          <a:xfrm>
            <a:off x="954199" y="764992"/>
            <a:ext cx="273023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2400" b="1" dirty="0">
                <a:ln w="0"/>
              </a:rPr>
              <a:t>핵심기능 </a:t>
            </a:r>
            <a:r>
              <a:rPr lang="en-US" altLang="ko-KR" b="1" dirty="0">
                <a:ln w="0"/>
              </a:rPr>
              <a:t>–</a:t>
            </a:r>
            <a:r>
              <a:rPr lang="ko-KR" altLang="en-US" b="1" dirty="0">
                <a:ln w="0"/>
              </a:rPr>
              <a:t> 상권 분석</a:t>
            </a:r>
            <a:endParaRPr lang="ko-KR" altLang="en-US" b="1" dirty="0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E0F3823B-88DD-2F4A-88A1-43D405197DAD}"/>
              </a:ext>
            </a:extLst>
          </p:cNvPr>
          <p:cNvSpPr/>
          <p:nvPr/>
        </p:nvSpPr>
        <p:spPr>
          <a:xfrm>
            <a:off x="712393" y="894242"/>
            <a:ext cx="163084" cy="163084"/>
          </a:xfrm>
          <a:prstGeom prst="ellipse">
            <a:avLst/>
          </a:prstGeom>
          <a:noFill/>
          <a:ln w="38100">
            <a:solidFill>
              <a:srgbClr val="CB18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36508F41-86A4-564F-A4D6-8B50B8A0B287}"/>
              </a:ext>
            </a:extLst>
          </p:cNvPr>
          <p:cNvGrpSpPr/>
          <p:nvPr/>
        </p:nvGrpSpPr>
        <p:grpSpPr>
          <a:xfrm>
            <a:off x="762740" y="944794"/>
            <a:ext cx="8439440" cy="5852813"/>
            <a:chOff x="1427871" y="142646"/>
            <a:chExt cx="8439440" cy="5852813"/>
          </a:xfrm>
        </p:grpSpPr>
        <p:pic>
          <p:nvPicPr>
            <p:cNvPr id="41" name="그림 40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A05D6F32-EBA6-B447-855F-E7E4CDFF0C1A}"/>
                </a:ext>
              </a:extLst>
            </p:cNvPr>
            <p:cNvPicPr>
              <a:picLocks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304955" y="2501189"/>
              <a:ext cx="1850400" cy="2620800"/>
            </a:xfrm>
            <a:prstGeom prst="rect">
              <a:avLst/>
            </a:prstGeom>
          </p:spPr>
        </p:pic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06D2D3A3-779A-D04D-B0B1-9D132D2A09A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1427871" y="2091699"/>
              <a:ext cx="3600000" cy="3600000"/>
            </a:xfrm>
            <a:prstGeom prst="rect">
              <a:avLst/>
            </a:prstGeom>
          </p:spPr>
        </p:pic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7222F28A-1B19-C345-BD0E-78AD90A751F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3856948" y="142646"/>
              <a:ext cx="3600000" cy="3600000"/>
            </a:xfrm>
            <a:prstGeom prst="rect">
              <a:avLst/>
            </a:prstGeom>
          </p:spPr>
        </p:pic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78225F63-B448-0D49-96D8-15499692B4D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6267311" y="2395459"/>
              <a:ext cx="3600000" cy="3600000"/>
            </a:xfrm>
            <a:prstGeom prst="rect">
              <a:avLst/>
            </a:prstGeom>
          </p:spPr>
        </p:pic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0481E5C0-4BB3-134F-8D05-0F1FDC5DBA79}"/>
                </a:ext>
              </a:extLst>
            </p:cNvPr>
            <p:cNvSpPr/>
            <p:nvPr/>
          </p:nvSpPr>
          <p:spPr>
            <a:xfrm>
              <a:off x="2324688" y="2700894"/>
              <a:ext cx="589991" cy="532901"/>
            </a:xfrm>
            <a:prstGeom prst="rect">
              <a:avLst/>
            </a:prstGeom>
            <a:noFill/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8B7C6D3C-3958-9743-BFBE-46CDB9CDCC4C}"/>
                </a:ext>
              </a:extLst>
            </p:cNvPr>
            <p:cNvGrpSpPr/>
            <p:nvPr/>
          </p:nvGrpSpPr>
          <p:grpSpPr>
            <a:xfrm>
              <a:off x="2601611" y="853629"/>
              <a:ext cx="2122414" cy="1833364"/>
              <a:chOff x="1027134" y="1027134"/>
              <a:chExt cx="2079321" cy="1405856"/>
            </a:xfrm>
          </p:grpSpPr>
          <p:cxnSp>
            <p:nvCxnSpPr>
              <p:cNvPr id="47" name="직선 연결선[R] 46">
                <a:extLst>
                  <a:ext uri="{FF2B5EF4-FFF2-40B4-BE49-F238E27FC236}">
                    <a16:creationId xmlns:a16="http://schemas.microsoft.com/office/drawing/2014/main" id="{AE174E3A-FD69-4D48-A2B6-18DF112555F0}"/>
                  </a:ext>
                </a:extLst>
              </p:cNvPr>
              <p:cNvCxnSpPr/>
              <p:nvPr/>
            </p:nvCxnSpPr>
            <p:spPr>
              <a:xfrm>
                <a:off x="1027134" y="1027134"/>
                <a:ext cx="0" cy="1405856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직선 화살표 연결선 47">
                <a:extLst>
                  <a:ext uri="{FF2B5EF4-FFF2-40B4-BE49-F238E27FC236}">
                    <a16:creationId xmlns:a16="http://schemas.microsoft.com/office/drawing/2014/main" id="{E35D3F52-3A2F-2146-8122-BC2B7E5D646C}"/>
                  </a:ext>
                </a:extLst>
              </p:cNvPr>
              <p:cNvCxnSpPr/>
              <p:nvPr/>
            </p:nvCxnSpPr>
            <p:spPr>
              <a:xfrm>
                <a:off x="1027134" y="1027134"/>
                <a:ext cx="2079321" cy="0"/>
              </a:xfrm>
              <a:prstGeom prst="straightConnector1">
                <a:avLst/>
              </a:prstGeom>
              <a:ln w="19050">
                <a:solidFill>
                  <a:srgbClr val="00B0F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49" name="그림 48">
              <a:extLst>
                <a:ext uri="{FF2B5EF4-FFF2-40B4-BE49-F238E27FC236}">
                  <a16:creationId xmlns:a16="http://schemas.microsoft.com/office/drawing/2014/main" id="{40881523-5F0A-B743-92F4-E3016BF49DB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736523" y="541221"/>
              <a:ext cx="1849021" cy="2611581"/>
            </a:xfrm>
            <a:prstGeom prst="rect">
              <a:avLst/>
            </a:prstGeom>
          </p:spPr>
        </p:pic>
        <p:pic>
          <p:nvPicPr>
            <p:cNvPr id="50" name="그림 49">
              <a:extLst>
                <a:ext uri="{FF2B5EF4-FFF2-40B4-BE49-F238E27FC236}">
                  <a16:creationId xmlns:a16="http://schemas.microsoft.com/office/drawing/2014/main" id="{ABE9DD21-BC94-104B-97B3-F860EB79AA3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151214" y="2794410"/>
              <a:ext cx="1849021" cy="2611582"/>
            </a:xfrm>
            <a:prstGeom prst="rect">
              <a:avLst/>
            </a:prstGeom>
          </p:spPr>
        </p:pic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694529D5-60D0-9146-96AB-614517402FEC}"/>
                </a:ext>
              </a:extLst>
            </p:cNvPr>
            <p:cNvGrpSpPr/>
            <p:nvPr/>
          </p:nvGrpSpPr>
          <p:grpSpPr>
            <a:xfrm>
              <a:off x="6267311" y="3152802"/>
              <a:ext cx="883903" cy="1589160"/>
              <a:chOff x="4699768" y="3113469"/>
              <a:chExt cx="691629" cy="1589160"/>
            </a:xfrm>
          </p:grpSpPr>
          <p:cxnSp>
            <p:nvCxnSpPr>
              <p:cNvPr id="52" name="직선 연결선[R] 51">
                <a:extLst>
                  <a:ext uri="{FF2B5EF4-FFF2-40B4-BE49-F238E27FC236}">
                    <a16:creationId xmlns:a16="http://schemas.microsoft.com/office/drawing/2014/main" id="{968540F3-758C-D34D-B6E0-9EF39E11FE44}"/>
                  </a:ext>
                </a:extLst>
              </p:cNvPr>
              <p:cNvCxnSpPr/>
              <p:nvPr/>
            </p:nvCxnSpPr>
            <p:spPr>
              <a:xfrm>
                <a:off x="4699768" y="3113469"/>
                <a:ext cx="0" cy="1577284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직선 화살표 연결선 52">
                <a:extLst>
                  <a:ext uri="{FF2B5EF4-FFF2-40B4-BE49-F238E27FC236}">
                    <a16:creationId xmlns:a16="http://schemas.microsoft.com/office/drawing/2014/main" id="{E7DF43A7-F1CA-3540-89EA-155866AC284A}"/>
                  </a:ext>
                </a:extLst>
              </p:cNvPr>
              <p:cNvCxnSpPr/>
              <p:nvPr/>
            </p:nvCxnSpPr>
            <p:spPr>
              <a:xfrm>
                <a:off x="4699768" y="4702629"/>
                <a:ext cx="691629" cy="0"/>
              </a:xfrm>
              <a:prstGeom prst="straightConnector1">
                <a:avLst/>
              </a:prstGeom>
              <a:ln w="19050">
                <a:solidFill>
                  <a:srgbClr val="00B0F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2B8C5539-D96E-6743-B78D-4294D0CC16C3}"/>
                </a:ext>
              </a:extLst>
            </p:cNvPr>
            <p:cNvSpPr/>
            <p:nvPr/>
          </p:nvSpPr>
          <p:spPr>
            <a:xfrm>
              <a:off x="6068292" y="3020039"/>
              <a:ext cx="457877" cy="120888"/>
            </a:xfrm>
            <a:prstGeom prst="rect">
              <a:avLst/>
            </a:prstGeom>
            <a:noFill/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B64788F-6211-3E43-922E-D29C7037A7D5}"/>
              </a:ext>
            </a:extLst>
          </p:cNvPr>
          <p:cNvSpPr/>
          <p:nvPr/>
        </p:nvSpPr>
        <p:spPr>
          <a:xfrm>
            <a:off x="7408544" y="1005165"/>
            <a:ext cx="4235330" cy="212800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97B58D4-E778-E04D-B7D0-42BF2CC87544}"/>
              </a:ext>
            </a:extLst>
          </p:cNvPr>
          <p:cNvSpPr/>
          <p:nvPr/>
        </p:nvSpPr>
        <p:spPr>
          <a:xfrm>
            <a:off x="8655495" y="1108022"/>
            <a:ext cx="2293745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dirty="0"/>
              <a:t>출력 데이터</a:t>
            </a:r>
            <a:endParaRPr lang="en-US" altLang="ko-KR" sz="2400" dirty="0"/>
          </a:p>
          <a:p>
            <a:pPr marL="285750" lvl="0" indent="-285750">
              <a:buFontTx/>
              <a:buChar char="-"/>
              <a:defRPr/>
            </a:pPr>
            <a:r>
              <a:rPr lang="ko-KR" altLang="en-US" sz="2400" dirty="0"/>
              <a:t>상권 개요</a:t>
            </a:r>
            <a:endParaRPr lang="en-US" altLang="ko-KR" sz="2400" dirty="0"/>
          </a:p>
          <a:p>
            <a:pPr marL="285750" lvl="0" indent="-285750">
              <a:buFontTx/>
              <a:buChar char="-"/>
              <a:defRPr/>
            </a:pPr>
            <a:r>
              <a:rPr lang="ko-KR" altLang="en-US" sz="2400" dirty="0"/>
              <a:t>매출 분석</a:t>
            </a:r>
            <a:endParaRPr lang="en-US" altLang="ko-KR" sz="2400" dirty="0"/>
          </a:p>
          <a:p>
            <a:pPr marL="285750" lvl="0" indent="-285750">
              <a:buFontTx/>
              <a:buChar char="-"/>
              <a:defRPr/>
            </a:pPr>
            <a:r>
              <a:rPr lang="ko-KR" altLang="en-US" sz="2400" dirty="0"/>
              <a:t>인구 분석</a:t>
            </a:r>
            <a:endParaRPr lang="en-US" altLang="ko-KR" sz="2400" dirty="0"/>
          </a:p>
          <a:p>
            <a:pPr marL="285750" lvl="0" indent="-285750">
              <a:buFontTx/>
              <a:buChar char="-"/>
              <a:defRPr/>
            </a:pPr>
            <a:r>
              <a:rPr lang="ko-KR" altLang="en-US" sz="2400" dirty="0"/>
              <a:t>점포 현황</a:t>
            </a:r>
          </a:p>
        </p:txBody>
      </p:sp>
      <p:sp>
        <p:nvSpPr>
          <p:cNvPr id="24" name="삼각형 23">
            <a:extLst>
              <a:ext uri="{FF2B5EF4-FFF2-40B4-BE49-F238E27FC236}">
                <a16:creationId xmlns:a16="http://schemas.microsoft.com/office/drawing/2014/main" id="{7D4C790D-CBB5-DE41-A017-EC5B3B7CD254}"/>
              </a:ext>
            </a:extLst>
          </p:cNvPr>
          <p:cNvSpPr/>
          <p:nvPr/>
        </p:nvSpPr>
        <p:spPr>
          <a:xfrm rot="5400000">
            <a:off x="8325913" y="1221073"/>
            <a:ext cx="259510" cy="223716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8E7C4E7-A74A-AD4D-9E0C-44535812A372}"/>
              </a:ext>
            </a:extLst>
          </p:cNvPr>
          <p:cNvSpPr txBox="1"/>
          <p:nvPr/>
        </p:nvSpPr>
        <p:spPr>
          <a:xfrm>
            <a:off x="9322040" y="329215"/>
            <a:ext cx="23218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u="sng" dirty="0">
                <a:solidFill>
                  <a:srgbClr val="C00000"/>
                </a:solidFill>
                <a:latin typeface="+mj-ea"/>
                <a:ea typeface="+mj-ea"/>
              </a:rPr>
              <a:t>핵심기능</a:t>
            </a:r>
            <a:r>
              <a:rPr lang="ko-KR" altLang="en-US" sz="1200" dirty="0">
                <a:latin typeface="+mj-ea"/>
                <a:ea typeface="+mj-ea"/>
              </a:rPr>
              <a:t>          부가기능</a:t>
            </a:r>
            <a:r>
              <a:rPr lang="ko-KR" altLang="en-US" sz="1200" b="1" dirty="0">
                <a:solidFill>
                  <a:srgbClr val="CB1825"/>
                </a:solidFill>
                <a:latin typeface="+mj-ea"/>
                <a:ea typeface="+mj-ea"/>
              </a:rPr>
              <a:t>     </a:t>
            </a:r>
            <a:r>
              <a:rPr lang="ko-KR" altLang="en-US" sz="1200" dirty="0">
                <a:latin typeface="+mj-ea"/>
                <a:ea typeface="+mj-ea"/>
              </a:rPr>
              <a:t>   </a:t>
            </a:r>
            <a:r>
              <a:rPr lang="ko-KR" altLang="en-US" sz="1200" dirty="0">
                <a:latin typeface="+mj-ea"/>
              </a:rPr>
              <a:t> </a:t>
            </a:r>
            <a:endParaRPr lang="ko-KR" altLang="en-US" sz="12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900566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6D7F310A-ABEC-244B-9E25-19EBB596D579}"/>
              </a:ext>
            </a:extLst>
          </p:cNvPr>
          <p:cNvSpPr/>
          <p:nvPr/>
        </p:nvSpPr>
        <p:spPr>
          <a:xfrm>
            <a:off x="954199" y="764992"/>
            <a:ext cx="273023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2400" b="1" dirty="0">
                <a:ln w="0"/>
              </a:rPr>
              <a:t>핵심기능 </a:t>
            </a:r>
            <a:r>
              <a:rPr lang="en-US" altLang="ko-KR" b="1" dirty="0">
                <a:ln w="0"/>
              </a:rPr>
              <a:t>–</a:t>
            </a:r>
            <a:r>
              <a:rPr lang="ko-KR" altLang="en-US" b="1" dirty="0">
                <a:ln w="0"/>
              </a:rPr>
              <a:t> 상권 추천</a:t>
            </a:r>
            <a:endParaRPr lang="ko-KR" altLang="en-US" b="1" dirty="0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E0F3823B-88DD-2F4A-88A1-43D405197DAD}"/>
              </a:ext>
            </a:extLst>
          </p:cNvPr>
          <p:cNvSpPr/>
          <p:nvPr/>
        </p:nvSpPr>
        <p:spPr>
          <a:xfrm>
            <a:off x="712393" y="894242"/>
            <a:ext cx="163084" cy="163084"/>
          </a:xfrm>
          <a:prstGeom prst="ellipse">
            <a:avLst/>
          </a:prstGeom>
          <a:noFill/>
          <a:ln w="38100">
            <a:solidFill>
              <a:srgbClr val="CB18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3B20CB27-5008-944A-9347-4E301AB15C2B}"/>
              </a:ext>
            </a:extLst>
          </p:cNvPr>
          <p:cNvGrpSpPr/>
          <p:nvPr/>
        </p:nvGrpSpPr>
        <p:grpSpPr>
          <a:xfrm>
            <a:off x="793935" y="791389"/>
            <a:ext cx="10499049" cy="5836758"/>
            <a:chOff x="-586910" y="30238"/>
            <a:chExt cx="11482596" cy="730612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FBA049E8-61A4-3F41-BDF1-79936C9761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4632315" y="3708305"/>
              <a:ext cx="3600000" cy="3600000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CDF62814-9F36-F24C-9D73-C498F278C7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1958969" y="30238"/>
              <a:ext cx="3600000" cy="3600000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927BD1B4-F8BA-C644-B3A2-C6745F557F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1958969" y="3736358"/>
              <a:ext cx="3600000" cy="3600000"/>
            </a:xfrm>
            <a:prstGeom prst="rect">
              <a:avLst/>
            </a:prstGeom>
          </p:spPr>
        </p:pic>
        <p:pic>
          <p:nvPicPr>
            <p:cNvPr id="8" name="그림 7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5B91571B-C067-BF47-AC8D-4E8D60B38C9B}"/>
                </a:ext>
              </a:extLst>
            </p:cNvPr>
            <p:cNvPicPr>
              <a:picLocks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0174" y="3522501"/>
              <a:ext cx="1850400" cy="2620800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7F5D871E-563F-E847-BACA-D8F290404F1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-586910" y="3113011"/>
              <a:ext cx="3600000" cy="3600000"/>
            </a:xfrm>
            <a:prstGeom prst="rect">
              <a:avLst/>
            </a:prstGeom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11974A0-4D3E-1C4D-8013-570BDCCD4D86}"/>
                </a:ext>
              </a:extLst>
            </p:cNvPr>
            <p:cNvSpPr/>
            <p:nvPr/>
          </p:nvSpPr>
          <p:spPr>
            <a:xfrm>
              <a:off x="915036" y="3722206"/>
              <a:ext cx="604800" cy="532901"/>
            </a:xfrm>
            <a:prstGeom prst="rect">
              <a:avLst/>
            </a:prstGeom>
            <a:noFill/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AA22A210-3274-7E4D-8DFA-D01E3F5934FF}"/>
                </a:ext>
              </a:extLst>
            </p:cNvPr>
            <p:cNvGrpSpPr/>
            <p:nvPr/>
          </p:nvGrpSpPr>
          <p:grpSpPr>
            <a:xfrm>
              <a:off x="1286358" y="1874941"/>
              <a:ext cx="1422886" cy="1833364"/>
              <a:chOff x="1027134" y="1027134"/>
              <a:chExt cx="2079321" cy="1405856"/>
            </a:xfrm>
          </p:grpSpPr>
          <p:cxnSp>
            <p:nvCxnSpPr>
              <p:cNvPr id="12" name="직선 연결선[R] 11">
                <a:extLst>
                  <a:ext uri="{FF2B5EF4-FFF2-40B4-BE49-F238E27FC236}">
                    <a16:creationId xmlns:a16="http://schemas.microsoft.com/office/drawing/2014/main" id="{E8F28C1C-C11D-0042-B712-2BEE822AEC69}"/>
                  </a:ext>
                </a:extLst>
              </p:cNvPr>
              <p:cNvCxnSpPr/>
              <p:nvPr/>
            </p:nvCxnSpPr>
            <p:spPr>
              <a:xfrm>
                <a:off x="1027134" y="1027134"/>
                <a:ext cx="0" cy="1405856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직선 화살표 연결선 12">
                <a:extLst>
                  <a:ext uri="{FF2B5EF4-FFF2-40B4-BE49-F238E27FC236}">
                    <a16:creationId xmlns:a16="http://schemas.microsoft.com/office/drawing/2014/main" id="{27F086C5-0A32-5943-ADC6-5962011C5C1B}"/>
                  </a:ext>
                </a:extLst>
              </p:cNvPr>
              <p:cNvCxnSpPr/>
              <p:nvPr/>
            </p:nvCxnSpPr>
            <p:spPr>
              <a:xfrm>
                <a:off x="1027134" y="1027134"/>
                <a:ext cx="2079321" cy="0"/>
              </a:xfrm>
              <a:prstGeom prst="straightConnector1">
                <a:avLst/>
              </a:prstGeom>
              <a:ln w="19050">
                <a:solidFill>
                  <a:srgbClr val="00B0F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4" name="그림 13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B90288F4-51FF-934A-BAD7-69A0F7B345E1}"/>
                </a:ext>
              </a:extLst>
            </p:cNvPr>
            <p:cNvPicPr>
              <a:picLocks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32315" y="429550"/>
              <a:ext cx="1850400" cy="2628000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DACF4412-6542-E74A-9EE1-79EE2D94B735}"/>
                </a:ext>
              </a:extLst>
            </p:cNvPr>
            <p:cNvPicPr>
              <a:picLocks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32315" y="4144072"/>
              <a:ext cx="1846800" cy="2624400"/>
            </a:xfrm>
            <a:prstGeom prst="rect">
              <a:avLst/>
            </a:prstGeom>
          </p:spPr>
        </p:pic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13D205B5-0CBE-084A-B8E6-C51A5671FE0F}"/>
                </a:ext>
              </a:extLst>
            </p:cNvPr>
            <p:cNvCxnSpPr>
              <a:cxnSpLocks/>
            </p:cNvCxnSpPr>
            <p:nvPr/>
          </p:nvCxnSpPr>
          <p:spPr>
            <a:xfrm>
              <a:off x="1286357" y="4255107"/>
              <a:ext cx="0" cy="545384"/>
            </a:xfrm>
            <a:prstGeom prst="straightConnector1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화살표 연결선 16">
              <a:extLst>
                <a:ext uri="{FF2B5EF4-FFF2-40B4-BE49-F238E27FC236}">
                  <a16:creationId xmlns:a16="http://schemas.microsoft.com/office/drawing/2014/main" id="{9CF41953-491B-E448-8C63-E1A9E2A51900}"/>
                </a:ext>
              </a:extLst>
            </p:cNvPr>
            <p:cNvCxnSpPr>
              <a:cxnSpLocks/>
            </p:cNvCxnSpPr>
            <p:nvPr/>
          </p:nvCxnSpPr>
          <p:spPr>
            <a:xfrm>
              <a:off x="1286357" y="4794977"/>
              <a:ext cx="1523483" cy="0"/>
            </a:xfrm>
            <a:prstGeom prst="straightConnector1">
              <a:avLst/>
            </a:prstGeom>
            <a:ln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70F4EBD2-A63C-0746-A1C7-13EB109583D5}"/>
                </a:ext>
              </a:extLst>
            </p:cNvPr>
            <p:cNvSpPr/>
            <p:nvPr/>
          </p:nvSpPr>
          <p:spPr>
            <a:xfrm>
              <a:off x="3905897" y="6615544"/>
              <a:ext cx="402632" cy="112966"/>
            </a:xfrm>
            <a:prstGeom prst="rect">
              <a:avLst/>
            </a:prstGeom>
            <a:noFill/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B7E70D3F-779B-7041-9716-1A110CEA1904}"/>
                </a:ext>
              </a:extLst>
            </p:cNvPr>
            <p:cNvCxnSpPr>
              <a:cxnSpLocks/>
            </p:cNvCxnSpPr>
            <p:nvPr/>
          </p:nvCxnSpPr>
          <p:spPr>
            <a:xfrm>
              <a:off x="5021451" y="4479010"/>
              <a:ext cx="294468" cy="0"/>
            </a:xfrm>
            <a:prstGeom prst="straightConnector1">
              <a:avLst/>
            </a:prstGeom>
            <a:ln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화살표 연결선 19">
              <a:extLst>
                <a:ext uri="{FF2B5EF4-FFF2-40B4-BE49-F238E27FC236}">
                  <a16:creationId xmlns:a16="http://schemas.microsoft.com/office/drawing/2014/main" id="{6EAF66F5-4FAA-ED41-AF06-875DEB040DDE}"/>
                </a:ext>
              </a:extLst>
            </p:cNvPr>
            <p:cNvCxnSpPr>
              <a:cxnSpLocks/>
            </p:cNvCxnSpPr>
            <p:nvPr/>
          </p:nvCxnSpPr>
          <p:spPr>
            <a:xfrm>
              <a:off x="4308529" y="6672506"/>
              <a:ext cx="712922" cy="0"/>
            </a:xfrm>
            <a:prstGeom prst="straightConnector1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화살표 연결선 20">
              <a:extLst>
                <a:ext uri="{FF2B5EF4-FFF2-40B4-BE49-F238E27FC236}">
                  <a16:creationId xmlns:a16="http://schemas.microsoft.com/office/drawing/2014/main" id="{DDC6AFAE-D46D-BB49-AA87-BA3B3FF3FD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21451" y="4479010"/>
              <a:ext cx="0" cy="2193496"/>
            </a:xfrm>
            <a:prstGeom prst="straightConnector1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22671BDE-C77F-D440-AF59-9EED549827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4640259" y="30238"/>
              <a:ext cx="3600000" cy="3600000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C84C3985-BB74-F940-BE90-C9DF88DEDFFD}"/>
                </a:ext>
              </a:extLst>
            </p:cNvPr>
            <p:cNvPicPr>
              <a:picLocks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505661" y="4052782"/>
              <a:ext cx="1846800" cy="2715689"/>
            </a:xfrm>
            <a:prstGeom prst="rect">
              <a:avLst/>
            </a:prstGeom>
          </p:spPr>
        </p:pic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D0A45060-12F2-1B47-8AE4-8CD622CF0CFF}"/>
                </a:ext>
              </a:extLst>
            </p:cNvPr>
            <p:cNvSpPr/>
            <p:nvPr/>
          </p:nvSpPr>
          <p:spPr>
            <a:xfrm>
              <a:off x="6860299" y="5508305"/>
              <a:ext cx="206928" cy="164075"/>
            </a:xfrm>
            <a:prstGeom prst="rect">
              <a:avLst/>
            </a:prstGeom>
            <a:noFill/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25" name="직선 화살표 연결선 24">
              <a:extLst>
                <a:ext uri="{FF2B5EF4-FFF2-40B4-BE49-F238E27FC236}">
                  <a16:creationId xmlns:a16="http://schemas.microsoft.com/office/drawing/2014/main" id="{232F2A94-DE7D-CD44-A150-CC432CCF3484}"/>
                </a:ext>
              </a:extLst>
            </p:cNvPr>
            <p:cNvCxnSpPr>
              <a:cxnSpLocks/>
            </p:cNvCxnSpPr>
            <p:nvPr/>
          </p:nvCxnSpPr>
          <p:spPr>
            <a:xfrm>
              <a:off x="7067227" y="5593614"/>
              <a:ext cx="712922" cy="0"/>
            </a:xfrm>
            <a:prstGeom prst="straightConnector1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화살표 연결선 25">
              <a:extLst>
                <a:ext uri="{FF2B5EF4-FFF2-40B4-BE49-F238E27FC236}">
                  <a16:creationId xmlns:a16="http://schemas.microsoft.com/office/drawing/2014/main" id="{1F90AC98-7668-3D4A-9022-847ACFC491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80149" y="1704814"/>
              <a:ext cx="0" cy="3888801"/>
            </a:xfrm>
            <a:prstGeom prst="straightConnector1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화살표 연결선 27">
              <a:extLst>
                <a:ext uri="{FF2B5EF4-FFF2-40B4-BE49-F238E27FC236}">
                  <a16:creationId xmlns:a16="http://schemas.microsoft.com/office/drawing/2014/main" id="{C665DC4B-AA2D-BB4B-AEE6-75F8825C5C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343613" y="1702231"/>
              <a:ext cx="436536" cy="0"/>
            </a:xfrm>
            <a:prstGeom prst="straightConnector1">
              <a:avLst/>
            </a:prstGeom>
            <a:ln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AD0DA28A-CC2C-574E-9F61-91B2DA01D261}"/>
                </a:ext>
              </a:extLst>
            </p:cNvPr>
            <p:cNvPicPr>
              <a:picLocks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505661" y="429550"/>
              <a:ext cx="1846800" cy="2624400"/>
            </a:xfrm>
            <a:prstGeom prst="rect">
              <a:avLst/>
            </a:prstGeom>
          </p:spPr>
        </p:pic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A1500333-7901-AA4B-BEC3-156FF9A9B21D}"/>
                </a:ext>
              </a:extLst>
            </p:cNvPr>
            <p:cNvSpPr/>
            <p:nvPr/>
          </p:nvSpPr>
          <p:spPr>
            <a:xfrm>
              <a:off x="5505662" y="651563"/>
              <a:ext cx="1837952" cy="247334"/>
            </a:xfrm>
            <a:prstGeom prst="rect">
              <a:avLst/>
            </a:prstGeom>
            <a:noFill/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33" name="직선 화살표 연결선 32">
              <a:extLst>
                <a:ext uri="{FF2B5EF4-FFF2-40B4-BE49-F238E27FC236}">
                  <a16:creationId xmlns:a16="http://schemas.microsoft.com/office/drawing/2014/main" id="{63A076BE-8970-F84E-BEE4-8608E1C046B4}"/>
                </a:ext>
              </a:extLst>
            </p:cNvPr>
            <p:cNvCxnSpPr>
              <a:cxnSpLocks/>
            </p:cNvCxnSpPr>
            <p:nvPr/>
          </p:nvCxnSpPr>
          <p:spPr>
            <a:xfrm>
              <a:off x="7343613" y="771055"/>
              <a:ext cx="1707397" cy="0"/>
            </a:xfrm>
            <a:prstGeom prst="straightConnector1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화살표 연결선 33">
              <a:extLst>
                <a:ext uri="{FF2B5EF4-FFF2-40B4-BE49-F238E27FC236}">
                  <a16:creationId xmlns:a16="http://schemas.microsoft.com/office/drawing/2014/main" id="{9C8EFCFF-D007-1D4C-9C07-0CBD8805AFD0}"/>
                </a:ext>
              </a:extLst>
            </p:cNvPr>
            <p:cNvCxnSpPr>
              <a:cxnSpLocks/>
            </p:cNvCxnSpPr>
            <p:nvPr/>
          </p:nvCxnSpPr>
          <p:spPr>
            <a:xfrm>
              <a:off x="9051010" y="771055"/>
              <a:ext cx="0" cy="1218212"/>
            </a:xfrm>
            <a:prstGeom prst="straightConnector1">
              <a:avLst/>
            </a:prstGeom>
            <a:ln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F2622A64-F369-3C48-B456-F7C90FE1B1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7295686" y="2038935"/>
              <a:ext cx="3600000" cy="3600000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1BF7BAE6-FE97-654E-A931-FC53D83E81DA}"/>
                </a:ext>
              </a:extLst>
            </p:cNvPr>
            <p:cNvPicPr>
              <a:picLocks/>
            </p:cNvPicPr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161088" y="2424158"/>
              <a:ext cx="1846800" cy="2624400"/>
            </a:xfrm>
            <a:prstGeom prst="rect">
              <a:avLst/>
            </a:prstGeom>
          </p:spPr>
        </p:pic>
      </p:grp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B4128B84-E711-9A43-96B2-305C95C238C7}"/>
              </a:ext>
            </a:extLst>
          </p:cNvPr>
          <p:cNvSpPr/>
          <p:nvPr/>
        </p:nvSpPr>
        <p:spPr>
          <a:xfrm>
            <a:off x="5763396" y="730906"/>
            <a:ext cx="6259089" cy="17786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76C715CB-D3C9-F045-9B46-C7C998ED210C}"/>
              </a:ext>
            </a:extLst>
          </p:cNvPr>
          <p:cNvSpPr/>
          <p:nvPr/>
        </p:nvSpPr>
        <p:spPr>
          <a:xfrm>
            <a:off x="6610677" y="1041306"/>
            <a:ext cx="549886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dirty="0"/>
              <a:t>출력 데이터</a:t>
            </a:r>
            <a:endParaRPr lang="en-US" altLang="ko-KR" sz="2400" dirty="0"/>
          </a:p>
          <a:p>
            <a:pPr marL="285750" lvl="0" indent="-285750">
              <a:buFontTx/>
              <a:buChar char="-"/>
              <a:defRPr/>
            </a:pPr>
            <a:r>
              <a:rPr lang="ko-KR" altLang="en-US" sz="2400" dirty="0"/>
              <a:t>상권 개요</a:t>
            </a:r>
            <a:r>
              <a:rPr lang="en-US" altLang="ko-KR" sz="2400" dirty="0"/>
              <a:t>,</a:t>
            </a:r>
            <a:r>
              <a:rPr lang="ko-KR" altLang="en-US" sz="2400" dirty="0"/>
              <a:t> 매출 분석</a:t>
            </a:r>
            <a:r>
              <a:rPr lang="en-US" altLang="ko-KR" sz="2400" dirty="0"/>
              <a:t>,</a:t>
            </a:r>
            <a:r>
              <a:rPr lang="ko-KR" altLang="en-US" sz="2400" dirty="0"/>
              <a:t> 인구 분석</a:t>
            </a:r>
            <a:r>
              <a:rPr lang="en-US" altLang="ko-KR" sz="2400" dirty="0"/>
              <a:t>,</a:t>
            </a:r>
            <a:r>
              <a:rPr lang="ko-KR" altLang="en-US" sz="2400" dirty="0"/>
              <a:t> </a:t>
            </a:r>
            <a:endParaRPr lang="en-US" altLang="ko-KR" sz="2400" dirty="0"/>
          </a:p>
          <a:p>
            <a:pPr lvl="0">
              <a:defRPr/>
            </a:pPr>
            <a:r>
              <a:rPr lang="ko-KR" altLang="en-US" sz="2400" dirty="0"/>
              <a:t>   점포 현황</a:t>
            </a:r>
            <a:r>
              <a:rPr lang="en-US" altLang="ko-KR" sz="2400" dirty="0"/>
              <a:t>,</a:t>
            </a:r>
            <a:r>
              <a:rPr lang="ko-KR" altLang="en-US" sz="2400" dirty="0"/>
              <a:t> 상세평가지수</a:t>
            </a:r>
          </a:p>
        </p:txBody>
      </p:sp>
      <p:sp>
        <p:nvSpPr>
          <p:cNvPr id="57" name="삼각형 56">
            <a:extLst>
              <a:ext uri="{FF2B5EF4-FFF2-40B4-BE49-F238E27FC236}">
                <a16:creationId xmlns:a16="http://schemas.microsoft.com/office/drawing/2014/main" id="{3A1E42B9-B494-304E-8227-D2AFEDB7BEB7}"/>
              </a:ext>
            </a:extLst>
          </p:cNvPr>
          <p:cNvSpPr/>
          <p:nvPr/>
        </p:nvSpPr>
        <p:spPr>
          <a:xfrm rot="5400000">
            <a:off x="6281095" y="1154357"/>
            <a:ext cx="259510" cy="223716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061B722-133C-A64E-9762-E1DEE9903EB8}"/>
              </a:ext>
            </a:extLst>
          </p:cNvPr>
          <p:cNvSpPr txBox="1"/>
          <p:nvPr/>
        </p:nvSpPr>
        <p:spPr>
          <a:xfrm>
            <a:off x="9322040" y="329215"/>
            <a:ext cx="23218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u="sng" dirty="0">
                <a:solidFill>
                  <a:srgbClr val="C00000"/>
                </a:solidFill>
                <a:latin typeface="+mj-ea"/>
                <a:ea typeface="+mj-ea"/>
              </a:rPr>
              <a:t>핵심기능</a:t>
            </a:r>
            <a:r>
              <a:rPr lang="ko-KR" altLang="en-US" sz="1200" dirty="0">
                <a:latin typeface="+mj-ea"/>
                <a:ea typeface="+mj-ea"/>
              </a:rPr>
              <a:t>          부가기능</a:t>
            </a:r>
            <a:r>
              <a:rPr lang="ko-KR" altLang="en-US" sz="1200" b="1" dirty="0">
                <a:solidFill>
                  <a:srgbClr val="CB1825"/>
                </a:solidFill>
                <a:latin typeface="+mj-ea"/>
                <a:ea typeface="+mj-ea"/>
              </a:rPr>
              <a:t>     </a:t>
            </a:r>
            <a:r>
              <a:rPr lang="ko-KR" altLang="en-US" sz="1200" dirty="0">
                <a:latin typeface="+mj-ea"/>
                <a:ea typeface="+mj-ea"/>
              </a:rPr>
              <a:t>   </a:t>
            </a:r>
            <a:r>
              <a:rPr lang="ko-KR" altLang="en-US" sz="1200" dirty="0">
                <a:latin typeface="+mj-ea"/>
              </a:rPr>
              <a:t> </a:t>
            </a:r>
            <a:endParaRPr lang="ko-KR" altLang="en-US" sz="1200" dirty="0">
              <a:latin typeface="+mj-ea"/>
              <a:ea typeface="+mj-ea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41AE2B7-6A16-D346-B5D7-0B0358DF5C48}"/>
              </a:ext>
            </a:extLst>
          </p:cNvPr>
          <p:cNvSpPr txBox="1"/>
          <p:nvPr/>
        </p:nvSpPr>
        <p:spPr>
          <a:xfrm>
            <a:off x="255585" y="229853"/>
            <a:ext cx="2321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+mj-ea"/>
                <a:ea typeface="+mj-ea"/>
              </a:rPr>
              <a:t>3.</a:t>
            </a:r>
            <a:r>
              <a:rPr lang="ko-KR" altLang="en-US" sz="1600" b="1" dirty="0">
                <a:latin typeface="+mj-ea"/>
                <a:ea typeface="+mj-ea"/>
              </a:rPr>
              <a:t>제공 기능</a:t>
            </a:r>
          </a:p>
        </p:txBody>
      </p:sp>
    </p:spTree>
    <p:extLst>
      <p:ext uri="{BB962C8B-B14F-4D97-AF65-F5344CB8AC3E}">
        <p14:creationId xmlns:p14="http://schemas.microsoft.com/office/powerpoint/2010/main" val="700657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5" grpId="0"/>
      <p:bldP spid="5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6D7F310A-ABEC-244B-9E25-19EBB596D579}"/>
              </a:ext>
            </a:extLst>
          </p:cNvPr>
          <p:cNvSpPr/>
          <p:nvPr/>
        </p:nvSpPr>
        <p:spPr>
          <a:xfrm>
            <a:off x="954199" y="764992"/>
            <a:ext cx="28793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2400" b="1" dirty="0">
                <a:ln w="0"/>
              </a:rPr>
              <a:t>핵심기능 </a:t>
            </a:r>
            <a:r>
              <a:rPr lang="en-US" altLang="ko-KR" b="1" dirty="0">
                <a:ln w="0"/>
              </a:rPr>
              <a:t>–</a:t>
            </a:r>
            <a:r>
              <a:rPr lang="ko-KR" altLang="en-US" b="1" dirty="0">
                <a:ln w="0"/>
              </a:rPr>
              <a:t> 프랜차이즈</a:t>
            </a:r>
            <a:endParaRPr lang="ko-KR" altLang="en-US" b="1" dirty="0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E0F3823B-88DD-2F4A-88A1-43D405197DAD}"/>
              </a:ext>
            </a:extLst>
          </p:cNvPr>
          <p:cNvSpPr/>
          <p:nvPr/>
        </p:nvSpPr>
        <p:spPr>
          <a:xfrm>
            <a:off x="712393" y="894242"/>
            <a:ext cx="163084" cy="163084"/>
          </a:xfrm>
          <a:prstGeom prst="ellipse">
            <a:avLst/>
          </a:prstGeom>
          <a:noFill/>
          <a:ln w="38100">
            <a:solidFill>
              <a:srgbClr val="CB18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A57C34BD-F81E-5444-98F4-2EBAFCC2606F}"/>
              </a:ext>
            </a:extLst>
          </p:cNvPr>
          <p:cNvGrpSpPr/>
          <p:nvPr/>
        </p:nvGrpSpPr>
        <p:grpSpPr>
          <a:xfrm>
            <a:off x="931897" y="896541"/>
            <a:ext cx="10326485" cy="5613521"/>
            <a:chOff x="1536504" y="1008999"/>
            <a:chExt cx="10326485" cy="5613521"/>
          </a:xfrm>
        </p:grpSpPr>
        <p:pic>
          <p:nvPicPr>
            <p:cNvPr id="49" name="그림 48">
              <a:extLst>
                <a:ext uri="{FF2B5EF4-FFF2-40B4-BE49-F238E27FC236}">
                  <a16:creationId xmlns:a16="http://schemas.microsoft.com/office/drawing/2014/main" id="{568E41A1-1E8E-204C-9ED5-B3C75018F8F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1536504" y="3022520"/>
              <a:ext cx="3600000" cy="3600000"/>
            </a:xfrm>
            <a:prstGeom prst="rect">
              <a:avLst/>
            </a:prstGeom>
          </p:spPr>
        </p:pic>
        <p:pic>
          <p:nvPicPr>
            <p:cNvPr id="50" name="그림 49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F0C0E1F4-0778-DE42-8D2F-1E28A56CCE44}"/>
                </a:ext>
              </a:extLst>
            </p:cNvPr>
            <p:cNvPicPr>
              <a:picLocks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418229" y="3429000"/>
              <a:ext cx="1846800" cy="2624400"/>
            </a:xfrm>
            <a:prstGeom prst="rect">
              <a:avLst/>
            </a:prstGeom>
          </p:spPr>
        </p:pic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59003202-674B-A241-9340-26F2829546E6}"/>
                </a:ext>
              </a:extLst>
            </p:cNvPr>
            <p:cNvSpPr/>
            <p:nvPr/>
          </p:nvSpPr>
          <p:spPr>
            <a:xfrm>
              <a:off x="3642101" y="3635422"/>
              <a:ext cx="622927" cy="532901"/>
            </a:xfrm>
            <a:prstGeom prst="rect">
              <a:avLst/>
            </a:prstGeom>
            <a:noFill/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218112D9-6C53-C249-9264-EF9C651EEE7A}"/>
                </a:ext>
              </a:extLst>
            </p:cNvPr>
            <p:cNvGrpSpPr/>
            <p:nvPr/>
          </p:nvGrpSpPr>
          <p:grpSpPr>
            <a:xfrm>
              <a:off x="3815924" y="1008999"/>
              <a:ext cx="3600000" cy="3600000"/>
              <a:chOff x="2496000" y="189602"/>
              <a:chExt cx="3600000" cy="3600000"/>
            </a:xfrm>
          </p:grpSpPr>
          <p:pic>
            <p:nvPicPr>
              <p:cNvPr id="53" name="그림 52">
                <a:extLst>
                  <a:ext uri="{FF2B5EF4-FFF2-40B4-BE49-F238E27FC236}">
                    <a16:creationId xmlns:a16="http://schemas.microsoft.com/office/drawing/2014/main" id="{C4EFACE0-C454-1947-BA21-AF964D748C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5400000">
                <a:off x="2496000" y="189602"/>
                <a:ext cx="3600000" cy="3600000"/>
              </a:xfrm>
              <a:prstGeom prst="rect">
                <a:avLst/>
              </a:prstGeom>
            </p:spPr>
          </p:pic>
          <p:pic>
            <p:nvPicPr>
              <p:cNvPr id="54" name="그림 53">
                <a:extLst>
                  <a:ext uri="{FF2B5EF4-FFF2-40B4-BE49-F238E27FC236}">
                    <a16:creationId xmlns:a16="http://schemas.microsoft.com/office/drawing/2014/main" id="{1DA982E1-60FD-BB47-8F04-C42FEB7DC0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369580" y="598533"/>
                <a:ext cx="1822401" cy="2612109"/>
              </a:xfrm>
              <a:prstGeom prst="rect">
                <a:avLst/>
              </a:prstGeom>
            </p:spPr>
          </p:pic>
        </p:grpSp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F32B1EBC-9A1A-A541-8971-9DF80A6A4AE0}"/>
                </a:ext>
              </a:extLst>
            </p:cNvPr>
            <p:cNvGrpSpPr/>
            <p:nvPr/>
          </p:nvGrpSpPr>
          <p:grpSpPr>
            <a:xfrm>
              <a:off x="3918191" y="1817556"/>
              <a:ext cx="604800" cy="1833364"/>
              <a:chOff x="1027134" y="1027134"/>
              <a:chExt cx="2079321" cy="1405856"/>
            </a:xfrm>
          </p:grpSpPr>
          <p:cxnSp>
            <p:nvCxnSpPr>
              <p:cNvPr id="56" name="직선 연결선[R] 55">
                <a:extLst>
                  <a:ext uri="{FF2B5EF4-FFF2-40B4-BE49-F238E27FC236}">
                    <a16:creationId xmlns:a16="http://schemas.microsoft.com/office/drawing/2014/main" id="{A688E5BC-A4EA-274C-A40E-15EB16F455AF}"/>
                  </a:ext>
                </a:extLst>
              </p:cNvPr>
              <p:cNvCxnSpPr/>
              <p:nvPr/>
            </p:nvCxnSpPr>
            <p:spPr>
              <a:xfrm>
                <a:off x="1027134" y="1027134"/>
                <a:ext cx="0" cy="1405856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직선 화살표 연결선 56">
                <a:extLst>
                  <a:ext uri="{FF2B5EF4-FFF2-40B4-BE49-F238E27FC236}">
                    <a16:creationId xmlns:a16="http://schemas.microsoft.com/office/drawing/2014/main" id="{CCBD9ABD-3E2D-554F-8426-0A99214644F6}"/>
                  </a:ext>
                </a:extLst>
              </p:cNvPr>
              <p:cNvCxnSpPr/>
              <p:nvPr/>
            </p:nvCxnSpPr>
            <p:spPr>
              <a:xfrm>
                <a:off x="1027134" y="1027134"/>
                <a:ext cx="2079321" cy="0"/>
              </a:xfrm>
              <a:prstGeom prst="straightConnector1">
                <a:avLst/>
              </a:prstGeom>
              <a:ln w="19050">
                <a:solidFill>
                  <a:srgbClr val="00B0F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id="{CD2F731D-8AA9-1E46-BB1B-F00C9D8674B6}"/>
                </a:ext>
              </a:extLst>
            </p:cNvPr>
            <p:cNvGrpSpPr/>
            <p:nvPr/>
          </p:nvGrpSpPr>
          <p:grpSpPr>
            <a:xfrm>
              <a:off x="6044413" y="3022520"/>
              <a:ext cx="3600000" cy="3600000"/>
              <a:chOff x="4996650" y="2036868"/>
              <a:chExt cx="3600000" cy="3600000"/>
            </a:xfrm>
          </p:grpSpPr>
          <p:pic>
            <p:nvPicPr>
              <p:cNvPr id="59" name="그림 58">
                <a:extLst>
                  <a:ext uri="{FF2B5EF4-FFF2-40B4-BE49-F238E27FC236}">
                    <a16:creationId xmlns:a16="http://schemas.microsoft.com/office/drawing/2014/main" id="{55E8C7E1-E19C-184A-9EDD-FD4C1875B6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5400000">
                <a:off x="4996650" y="2036868"/>
                <a:ext cx="3600000" cy="3600000"/>
              </a:xfrm>
              <a:prstGeom prst="rect">
                <a:avLst/>
              </a:prstGeom>
            </p:spPr>
          </p:pic>
          <p:pic>
            <p:nvPicPr>
              <p:cNvPr id="60" name="그림 59">
                <a:extLst>
                  <a:ext uri="{FF2B5EF4-FFF2-40B4-BE49-F238E27FC236}">
                    <a16:creationId xmlns:a16="http://schemas.microsoft.com/office/drawing/2014/main" id="{FC323100-CE5D-EA46-BD0D-B058966D59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882718" y="2442369"/>
                <a:ext cx="1845539" cy="2620607"/>
              </a:xfrm>
              <a:prstGeom prst="rect">
                <a:avLst/>
              </a:prstGeom>
            </p:spPr>
          </p:pic>
        </p:grpSp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D0028724-AAF5-AD46-82EF-F2A7601A8B98}"/>
                </a:ext>
              </a:extLst>
            </p:cNvPr>
            <p:cNvGrpSpPr/>
            <p:nvPr/>
          </p:nvGrpSpPr>
          <p:grpSpPr>
            <a:xfrm>
              <a:off x="8262989" y="1008999"/>
              <a:ext cx="3600000" cy="3600000"/>
              <a:chOff x="7728257" y="1989602"/>
              <a:chExt cx="3600000" cy="3600000"/>
            </a:xfrm>
          </p:grpSpPr>
          <p:pic>
            <p:nvPicPr>
              <p:cNvPr id="62" name="그림 61">
                <a:extLst>
                  <a:ext uri="{FF2B5EF4-FFF2-40B4-BE49-F238E27FC236}">
                    <a16:creationId xmlns:a16="http://schemas.microsoft.com/office/drawing/2014/main" id="{06AD0E26-3A02-3347-B81C-E6E5D576CA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5400000">
                <a:off x="7728257" y="1989602"/>
                <a:ext cx="3600000" cy="3600000"/>
              </a:xfrm>
              <a:prstGeom prst="rect">
                <a:avLst/>
              </a:prstGeom>
            </p:spPr>
          </p:pic>
          <p:pic>
            <p:nvPicPr>
              <p:cNvPr id="63" name="그림 62">
                <a:extLst>
                  <a:ext uri="{FF2B5EF4-FFF2-40B4-BE49-F238E27FC236}">
                    <a16:creationId xmlns:a16="http://schemas.microsoft.com/office/drawing/2014/main" id="{F7FBE91A-FC55-B34D-8A1B-FC260705E3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590489" y="2381889"/>
                <a:ext cx="1878346" cy="2620607"/>
              </a:xfrm>
              <a:prstGeom prst="rect">
                <a:avLst/>
              </a:prstGeom>
            </p:spPr>
          </p:pic>
        </p:grp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9D7E98D3-DEA8-DB4F-A0E5-BDFDFD2D70BA}"/>
                </a:ext>
              </a:extLst>
            </p:cNvPr>
            <p:cNvSpPr/>
            <p:nvPr/>
          </p:nvSpPr>
          <p:spPr>
            <a:xfrm>
              <a:off x="4824541" y="1819275"/>
              <a:ext cx="734866" cy="612410"/>
            </a:xfrm>
            <a:prstGeom prst="rect">
              <a:avLst/>
            </a:prstGeom>
            <a:noFill/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1335BB8F-9400-B045-BE26-B3164B9DEC8E}"/>
                </a:ext>
              </a:extLst>
            </p:cNvPr>
            <p:cNvSpPr/>
            <p:nvPr/>
          </p:nvSpPr>
          <p:spPr>
            <a:xfrm>
              <a:off x="6940394" y="3739567"/>
              <a:ext cx="1835626" cy="360000"/>
            </a:xfrm>
            <a:prstGeom prst="rect">
              <a:avLst/>
            </a:prstGeom>
            <a:noFill/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grpSp>
          <p:nvGrpSpPr>
            <p:cNvPr id="66" name="그룹 65">
              <a:extLst>
                <a:ext uri="{FF2B5EF4-FFF2-40B4-BE49-F238E27FC236}">
                  <a16:creationId xmlns:a16="http://schemas.microsoft.com/office/drawing/2014/main" id="{B370BF19-CAFE-174E-9C7A-6702FFC921CE}"/>
                </a:ext>
              </a:extLst>
            </p:cNvPr>
            <p:cNvGrpSpPr/>
            <p:nvPr/>
          </p:nvGrpSpPr>
          <p:grpSpPr>
            <a:xfrm>
              <a:off x="8276269" y="2333711"/>
              <a:ext cx="750733" cy="1405856"/>
              <a:chOff x="1027134" y="1027134"/>
              <a:chExt cx="2079321" cy="1405856"/>
            </a:xfrm>
          </p:grpSpPr>
          <p:cxnSp>
            <p:nvCxnSpPr>
              <p:cNvPr id="67" name="직선 연결선[R] 66">
                <a:extLst>
                  <a:ext uri="{FF2B5EF4-FFF2-40B4-BE49-F238E27FC236}">
                    <a16:creationId xmlns:a16="http://schemas.microsoft.com/office/drawing/2014/main" id="{1C2673A9-8C52-444D-B9AA-20959EB7C59D}"/>
                  </a:ext>
                </a:extLst>
              </p:cNvPr>
              <p:cNvCxnSpPr/>
              <p:nvPr/>
            </p:nvCxnSpPr>
            <p:spPr>
              <a:xfrm>
                <a:off x="1027134" y="1027134"/>
                <a:ext cx="0" cy="1405856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직선 화살표 연결선 67">
                <a:extLst>
                  <a:ext uri="{FF2B5EF4-FFF2-40B4-BE49-F238E27FC236}">
                    <a16:creationId xmlns:a16="http://schemas.microsoft.com/office/drawing/2014/main" id="{CA60A0DE-5AAA-D04A-A844-783206ACAB57}"/>
                  </a:ext>
                </a:extLst>
              </p:cNvPr>
              <p:cNvCxnSpPr/>
              <p:nvPr/>
            </p:nvCxnSpPr>
            <p:spPr>
              <a:xfrm>
                <a:off x="1027134" y="1027134"/>
                <a:ext cx="2079321" cy="0"/>
              </a:xfrm>
              <a:prstGeom prst="straightConnector1">
                <a:avLst/>
              </a:prstGeom>
              <a:ln w="19050">
                <a:solidFill>
                  <a:srgbClr val="00B0F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B5CA644-01CC-3846-8C3F-84DD412C3A5E}"/>
              </a:ext>
            </a:extLst>
          </p:cNvPr>
          <p:cNvSpPr/>
          <p:nvPr/>
        </p:nvSpPr>
        <p:spPr>
          <a:xfrm>
            <a:off x="5726437" y="761511"/>
            <a:ext cx="6259089" cy="20446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7141A514-2A75-9D45-9524-CECEC7A0ABAE}"/>
              </a:ext>
            </a:extLst>
          </p:cNvPr>
          <p:cNvSpPr/>
          <p:nvPr/>
        </p:nvSpPr>
        <p:spPr>
          <a:xfrm>
            <a:off x="6279669" y="1006626"/>
            <a:ext cx="556328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dirty="0"/>
              <a:t>출력 데이터</a:t>
            </a:r>
            <a:endParaRPr lang="en-US" altLang="ko-KR" sz="2400" dirty="0"/>
          </a:p>
          <a:p>
            <a:pPr lvl="0">
              <a:defRPr/>
            </a:pPr>
            <a:r>
              <a:rPr lang="en-US" altLang="ko-KR" sz="2400" dirty="0"/>
              <a:t>-</a:t>
            </a:r>
            <a:r>
              <a:rPr lang="ko-KR" altLang="en-US" sz="2400" dirty="0"/>
              <a:t> 연 평균 매출액</a:t>
            </a:r>
            <a:r>
              <a:rPr lang="en-US" altLang="ko-KR" sz="2400" dirty="0"/>
              <a:t>,</a:t>
            </a:r>
            <a:r>
              <a:rPr lang="ko-KR" altLang="en-US" sz="2400" dirty="0"/>
              <a:t> 초기 부담금</a:t>
            </a:r>
            <a:r>
              <a:rPr lang="en-US" altLang="ko-KR" sz="2400" dirty="0"/>
              <a:t>/</a:t>
            </a:r>
            <a:r>
              <a:rPr lang="ko-KR" altLang="en-US" sz="2400" dirty="0"/>
              <a:t>초기 인테리어 비용</a:t>
            </a:r>
            <a:r>
              <a:rPr lang="en-US" altLang="ko-KR" sz="2400" dirty="0"/>
              <a:t>,</a:t>
            </a:r>
            <a:r>
              <a:rPr lang="ko-KR" altLang="en-US" sz="2400" dirty="0"/>
              <a:t> 가맹점 수</a:t>
            </a:r>
            <a:r>
              <a:rPr lang="en-US" altLang="ko-KR" sz="2400" dirty="0"/>
              <a:t>,</a:t>
            </a:r>
            <a:r>
              <a:rPr lang="ko-KR" altLang="en-US" sz="2400" dirty="0"/>
              <a:t> 광고 </a:t>
            </a:r>
            <a:r>
              <a:rPr lang="en-US" altLang="ko-KR" sz="2400" dirty="0"/>
              <a:t>&amp;</a:t>
            </a:r>
            <a:r>
              <a:rPr lang="ko-KR" altLang="en-US" sz="2400" dirty="0"/>
              <a:t> </a:t>
            </a:r>
            <a:r>
              <a:rPr lang="ko-KR" altLang="en-US" sz="2400" dirty="0" err="1"/>
              <a:t>판촉비</a:t>
            </a:r>
            <a:r>
              <a:rPr lang="en-US" altLang="ko-KR" sz="2400" dirty="0"/>
              <a:t>,</a:t>
            </a:r>
            <a:r>
              <a:rPr lang="ko-KR" altLang="en-US" sz="2400" dirty="0"/>
              <a:t> 가맹 계약기간</a:t>
            </a:r>
          </a:p>
        </p:txBody>
      </p:sp>
      <p:sp>
        <p:nvSpPr>
          <p:cNvPr id="35" name="삼각형 34">
            <a:extLst>
              <a:ext uri="{FF2B5EF4-FFF2-40B4-BE49-F238E27FC236}">
                <a16:creationId xmlns:a16="http://schemas.microsoft.com/office/drawing/2014/main" id="{257FEF17-0544-E74F-B0C5-3CC99B5F8344}"/>
              </a:ext>
            </a:extLst>
          </p:cNvPr>
          <p:cNvSpPr/>
          <p:nvPr/>
        </p:nvSpPr>
        <p:spPr>
          <a:xfrm rot="5400000">
            <a:off x="5950087" y="1119677"/>
            <a:ext cx="259510" cy="223716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8349722-C6FB-6B45-BFDC-1C45BA7F76DE}"/>
              </a:ext>
            </a:extLst>
          </p:cNvPr>
          <p:cNvSpPr txBox="1"/>
          <p:nvPr/>
        </p:nvSpPr>
        <p:spPr>
          <a:xfrm>
            <a:off x="9322040" y="329215"/>
            <a:ext cx="23218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u="sng" dirty="0">
                <a:solidFill>
                  <a:srgbClr val="C00000"/>
                </a:solidFill>
                <a:latin typeface="+mj-ea"/>
                <a:ea typeface="+mj-ea"/>
              </a:rPr>
              <a:t>핵심기능</a:t>
            </a:r>
            <a:r>
              <a:rPr lang="ko-KR" altLang="en-US" sz="1200" dirty="0">
                <a:latin typeface="+mj-ea"/>
                <a:ea typeface="+mj-ea"/>
              </a:rPr>
              <a:t>          부가기능</a:t>
            </a:r>
            <a:r>
              <a:rPr lang="ko-KR" altLang="en-US" sz="1200" b="1" dirty="0">
                <a:solidFill>
                  <a:srgbClr val="CB1825"/>
                </a:solidFill>
                <a:latin typeface="+mj-ea"/>
                <a:ea typeface="+mj-ea"/>
              </a:rPr>
              <a:t>     </a:t>
            </a:r>
            <a:r>
              <a:rPr lang="ko-KR" altLang="en-US" sz="1200" dirty="0">
                <a:latin typeface="+mj-ea"/>
                <a:ea typeface="+mj-ea"/>
              </a:rPr>
              <a:t>   </a:t>
            </a:r>
            <a:r>
              <a:rPr lang="ko-KR" altLang="en-US" sz="1200" dirty="0">
                <a:latin typeface="+mj-ea"/>
              </a:rPr>
              <a:t> </a:t>
            </a:r>
            <a:endParaRPr lang="ko-KR" altLang="en-US" sz="1200" dirty="0">
              <a:latin typeface="+mj-ea"/>
              <a:ea typeface="+mj-e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970ABB8-435A-C044-9551-B38DF8B7ED88}"/>
              </a:ext>
            </a:extLst>
          </p:cNvPr>
          <p:cNvSpPr txBox="1"/>
          <p:nvPr/>
        </p:nvSpPr>
        <p:spPr>
          <a:xfrm>
            <a:off x="255585" y="229853"/>
            <a:ext cx="2321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+mj-ea"/>
                <a:ea typeface="+mj-ea"/>
              </a:rPr>
              <a:t>3.</a:t>
            </a:r>
            <a:r>
              <a:rPr lang="ko-KR" altLang="en-US" sz="1600" b="1" dirty="0">
                <a:latin typeface="+mj-ea"/>
                <a:ea typeface="+mj-ea"/>
              </a:rPr>
              <a:t>제공 기능</a:t>
            </a:r>
          </a:p>
        </p:txBody>
      </p:sp>
    </p:spTree>
    <p:extLst>
      <p:ext uri="{BB962C8B-B14F-4D97-AF65-F5344CB8AC3E}">
        <p14:creationId xmlns:p14="http://schemas.microsoft.com/office/powerpoint/2010/main" val="3671883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3" grpId="0"/>
      <p:bldP spid="3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6D7F310A-ABEC-244B-9E25-19EBB596D579}"/>
              </a:ext>
            </a:extLst>
          </p:cNvPr>
          <p:cNvSpPr/>
          <p:nvPr/>
        </p:nvSpPr>
        <p:spPr>
          <a:xfrm>
            <a:off x="954199" y="764992"/>
            <a:ext cx="467589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2400" b="1" dirty="0">
                <a:ln w="0"/>
              </a:rPr>
              <a:t>부가기능 </a:t>
            </a:r>
            <a:r>
              <a:rPr lang="en-US" altLang="ko-KR" b="1" dirty="0">
                <a:ln w="0"/>
              </a:rPr>
              <a:t>–</a:t>
            </a:r>
            <a:r>
              <a:rPr lang="ko-KR" altLang="en-US" b="1" dirty="0">
                <a:ln w="0"/>
              </a:rPr>
              <a:t> 로그인</a:t>
            </a:r>
            <a:r>
              <a:rPr lang="en-US" altLang="ko-KR" b="1" dirty="0">
                <a:ln w="0"/>
              </a:rPr>
              <a:t>/ID,PW</a:t>
            </a:r>
            <a:r>
              <a:rPr lang="ko-KR" altLang="en-US" b="1" dirty="0">
                <a:ln w="0"/>
              </a:rPr>
              <a:t>찾기</a:t>
            </a:r>
            <a:r>
              <a:rPr lang="en-US" altLang="ko-KR" b="1" dirty="0">
                <a:ln w="0"/>
              </a:rPr>
              <a:t>/</a:t>
            </a:r>
            <a:r>
              <a:rPr lang="ko-KR" altLang="en-US" b="1" dirty="0">
                <a:ln w="0"/>
              </a:rPr>
              <a:t>회원가입</a:t>
            </a:r>
            <a:endParaRPr lang="ko-KR" altLang="en-US" b="1" dirty="0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E0F3823B-88DD-2F4A-88A1-43D405197DAD}"/>
              </a:ext>
            </a:extLst>
          </p:cNvPr>
          <p:cNvSpPr/>
          <p:nvPr/>
        </p:nvSpPr>
        <p:spPr>
          <a:xfrm>
            <a:off x="712393" y="894242"/>
            <a:ext cx="163084" cy="163084"/>
          </a:xfrm>
          <a:prstGeom prst="ellipse">
            <a:avLst/>
          </a:prstGeom>
          <a:noFill/>
          <a:ln w="38100">
            <a:solidFill>
              <a:srgbClr val="CB18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1257975C-B8F0-FA4E-B4B8-1B9D136D8575}"/>
              </a:ext>
            </a:extLst>
          </p:cNvPr>
          <p:cNvGrpSpPr/>
          <p:nvPr/>
        </p:nvGrpSpPr>
        <p:grpSpPr>
          <a:xfrm>
            <a:off x="1086792" y="1226657"/>
            <a:ext cx="9502549" cy="5355945"/>
            <a:chOff x="1813955" y="764992"/>
            <a:chExt cx="8596650" cy="5447266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BF2C70C2-03E4-CD4C-BE39-8FBCD9D153B3}"/>
                </a:ext>
              </a:extLst>
            </p:cNvPr>
            <p:cNvGrpSpPr/>
            <p:nvPr/>
          </p:nvGrpSpPr>
          <p:grpSpPr>
            <a:xfrm>
              <a:off x="1813955" y="2599439"/>
              <a:ext cx="3600000" cy="3600000"/>
              <a:chOff x="485958" y="966215"/>
              <a:chExt cx="4500746" cy="4970694"/>
            </a:xfrm>
          </p:grpSpPr>
          <p:pic>
            <p:nvPicPr>
              <p:cNvPr id="28" name="그림 27">
                <a:extLst>
                  <a:ext uri="{FF2B5EF4-FFF2-40B4-BE49-F238E27FC236}">
                    <a16:creationId xmlns:a16="http://schemas.microsoft.com/office/drawing/2014/main" id="{9AA623E1-B57A-5F4C-9FE3-A43FBB0812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5400000">
                <a:off x="250984" y="1201189"/>
                <a:ext cx="4970694" cy="4500746"/>
              </a:xfrm>
              <a:prstGeom prst="rect">
                <a:avLst/>
              </a:prstGeom>
            </p:spPr>
          </p:pic>
          <p:pic>
            <p:nvPicPr>
              <p:cNvPr id="31" name="그림 30">
                <a:extLst>
                  <a:ext uri="{FF2B5EF4-FFF2-40B4-BE49-F238E27FC236}">
                    <a16:creationId xmlns:a16="http://schemas.microsoft.com/office/drawing/2014/main" id="{70FCDBF3-EE3A-0341-BD67-7E134622C5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617993" y="1513160"/>
                <a:ext cx="2240618" cy="3660089"/>
              </a:xfrm>
              <a:prstGeom prst="rect">
                <a:avLst/>
              </a:prstGeom>
            </p:spPr>
          </p:pic>
        </p:grp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9F22140B-A5EF-F44A-86A4-1CAB7D9C386B}"/>
                </a:ext>
              </a:extLst>
            </p:cNvPr>
            <p:cNvGrpSpPr/>
            <p:nvPr/>
          </p:nvGrpSpPr>
          <p:grpSpPr>
            <a:xfrm>
              <a:off x="4309955" y="764992"/>
              <a:ext cx="3600000" cy="3600000"/>
              <a:chOff x="3858611" y="966215"/>
              <a:chExt cx="4500746" cy="4970694"/>
            </a:xfrm>
          </p:grpSpPr>
          <p:pic>
            <p:nvPicPr>
              <p:cNvPr id="33" name="그림 32">
                <a:extLst>
                  <a:ext uri="{FF2B5EF4-FFF2-40B4-BE49-F238E27FC236}">
                    <a16:creationId xmlns:a16="http://schemas.microsoft.com/office/drawing/2014/main" id="{B8C6F695-7207-C349-A213-05BEB1C43E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5400000">
                <a:off x="3623637" y="1201189"/>
                <a:ext cx="4970694" cy="4500746"/>
              </a:xfrm>
              <a:prstGeom prst="rect">
                <a:avLst/>
              </a:prstGeom>
            </p:spPr>
          </p:pic>
          <p:pic>
            <p:nvPicPr>
              <p:cNvPr id="34" name="그림 33">
                <a:extLst>
                  <a:ext uri="{FF2B5EF4-FFF2-40B4-BE49-F238E27FC236}">
                    <a16:creationId xmlns:a16="http://schemas.microsoft.com/office/drawing/2014/main" id="{198BDE82-DB0D-FE45-9106-3398D1A972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986704" y="1513160"/>
                <a:ext cx="2240618" cy="3660089"/>
              </a:xfrm>
              <a:prstGeom prst="rect">
                <a:avLst/>
              </a:prstGeom>
            </p:spPr>
          </p:pic>
        </p:grpSp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6DE8ECDC-52C3-FD45-B287-659FFBD1E570}"/>
                </a:ext>
              </a:extLst>
            </p:cNvPr>
            <p:cNvGrpSpPr/>
            <p:nvPr/>
          </p:nvGrpSpPr>
          <p:grpSpPr>
            <a:xfrm>
              <a:off x="6810605" y="2612258"/>
              <a:ext cx="3600000" cy="3600000"/>
              <a:chOff x="7211411" y="966215"/>
              <a:chExt cx="4500746" cy="4970694"/>
            </a:xfrm>
          </p:grpSpPr>
          <p:pic>
            <p:nvPicPr>
              <p:cNvPr id="36" name="그림 35">
                <a:extLst>
                  <a:ext uri="{FF2B5EF4-FFF2-40B4-BE49-F238E27FC236}">
                    <a16:creationId xmlns:a16="http://schemas.microsoft.com/office/drawing/2014/main" id="{F97AAF31-7F1D-0942-B6A2-94FFB5AE96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5400000">
                <a:off x="6976437" y="1201189"/>
                <a:ext cx="4970694" cy="4500746"/>
              </a:xfrm>
              <a:prstGeom prst="rect">
                <a:avLst/>
              </a:prstGeom>
            </p:spPr>
          </p:pic>
          <p:pic>
            <p:nvPicPr>
              <p:cNvPr id="37" name="그림 36">
                <a:extLst>
                  <a:ext uri="{FF2B5EF4-FFF2-40B4-BE49-F238E27FC236}">
                    <a16:creationId xmlns:a16="http://schemas.microsoft.com/office/drawing/2014/main" id="{AFA7C572-413E-A842-8546-BF9D96DA27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331719" y="1513160"/>
                <a:ext cx="2268255" cy="3660089"/>
              </a:xfrm>
              <a:prstGeom prst="rect">
                <a:avLst/>
              </a:prstGeom>
            </p:spPr>
          </p:pic>
        </p:grp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851E8D7E-0520-6549-B6EC-DD7DC5FDFBD0}"/>
                </a:ext>
              </a:extLst>
            </p:cNvPr>
            <p:cNvGrpSpPr/>
            <p:nvPr/>
          </p:nvGrpSpPr>
          <p:grpSpPr>
            <a:xfrm>
              <a:off x="4159893" y="2824330"/>
              <a:ext cx="835673" cy="1405856"/>
              <a:chOff x="1027134" y="1027134"/>
              <a:chExt cx="2079321" cy="1405856"/>
            </a:xfrm>
          </p:grpSpPr>
          <p:cxnSp>
            <p:nvCxnSpPr>
              <p:cNvPr id="39" name="직선 연결선[R] 13">
                <a:extLst>
                  <a:ext uri="{FF2B5EF4-FFF2-40B4-BE49-F238E27FC236}">
                    <a16:creationId xmlns:a16="http://schemas.microsoft.com/office/drawing/2014/main" id="{1A16BA8F-E692-0646-BBF4-00694225D4CA}"/>
                  </a:ext>
                </a:extLst>
              </p:cNvPr>
              <p:cNvCxnSpPr/>
              <p:nvPr/>
            </p:nvCxnSpPr>
            <p:spPr>
              <a:xfrm>
                <a:off x="1027134" y="1027134"/>
                <a:ext cx="0" cy="1405856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직선 화살표 연결선 39">
                <a:extLst>
                  <a:ext uri="{FF2B5EF4-FFF2-40B4-BE49-F238E27FC236}">
                    <a16:creationId xmlns:a16="http://schemas.microsoft.com/office/drawing/2014/main" id="{59C4224E-4C9A-0E48-BABA-E470616752F2}"/>
                  </a:ext>
                </a:extLst>
              </p:cNvPr>
              <p:cNvCxnSpPr/>
              <p:nvPr/>
            </p:nvCxnSpPr>
            <p:spPr>
              <a:xfrm>
                <a:off x="1027134" y="1027134"/>
                <a:ext cx="2079321" cy="0"/>
              </a:xfrm>
              <a:prstGeom prst="straightConnector1">
                <a:avLst/>
              </a:prstGeom>
              <a:ln w="19050">
                <a:solidFill>
                  <a:srgbClr val="00B0F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1" name="직선 화살표 연결선 40">
              <a:extLst>
                <a:ext uri="{FF2B5EF4-FFF2-40B4-BE49-F238E27FC236}">
                  <a16:creationId xmlns:a16="http://schemas.microsoft.com/office/drawing/2014/main" id="{2C60E4C6-DCC7-1E44-ACDE-2B530F2F8E15}"/>
                </a:ext>
              </a:extLst>
            </p:cNvPr>
            <p:cNvCxnSpPr>
              <a:cxnSpLocks/>
            </p:cNvCxnSpPr>
            <p:nvPr/>
          </p:nvCxnSpPr>
          <p:spPr>
            <a:xfrm>
              <a:off x="4381205" y="4984552"/>
              <a:ext cx="3169671" cy="0"/>
            </a:xfrm>
            <a:prstGeom prst="straightConnector1">
              <a:avLst/>
            </a:prstGeom>
            <a:ln w="1905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9F0D1FE9-A2A3-C841-B83A-0C7737EC0C66}"/>
                </a:ext>
              </a:extLst>
            </p:cNvPr>
            <p:cNvSpPr/>
            <p:nvPr/>
          </p:nvSpPr>
          <p:spPr>
            <a:xfrm>
              <a:off x="3968432" y="4246420"/>
              <a:ext cx="524534" cy="118567"/>
            </a:xfrm>
            <a:prstGeom prst="rect">
              <a:avLst/>
            </a:prstGeom>
            <a:noFill/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04FAFA6A-15DE-C740-8CB2-3E9A061A07E3}"/>
                </a:ext>
              </a:extLst>
            </p:cNvPr>
            <p:cNvSpPr/>
            <p:nvPr/>
          </p:nvSpPr>
          <p:spPr>
            <a:xfrm>
              <a:off x="2851574" y="4854695"/>
              <a:ext cx="1529631" cy="248400"/>
            </a:xfrm>
            <a:prstGeom prst="rect">
              <a:avLst/>
            </a:prstGeom>
            <a:noFill/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15E7658-DA0E-B046-9AB6-DF4897E496EE}"/>
              </a:ext>
            </a:extLst>
          </p:cNvPr>
          <p:cNvSpPr/>
          <p:nvPr/>
        </p:nvSpPr>
        <p:spPr>
          <a:xfrm>
            <a:off x="5726435" y="761511"/>
            <a:ext cx="6259089" cy="353964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03DC6BBA-37F4-0E4D-8AA6-4A9878013391}"/>
              </a:ext>
            </a:extLst>
          </p:cNvPr>
          <p:cNvSpPr/>
          <p:nvPr/>
        </p:nvSpPr>
        <p:spPr>
          <a:xfrm>
            <a:off x="6231050" y="1056120"/>
            <a:ext cx="574080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000" dirty="0"/>
              <a:t>아이디</a:t>
            </a:r>
            <a:r>
              <a:rPr lang="en-US" altLang="ko-KR" sz="2000" dirty="0"/>
              <a:t>,</a:t>
            </a:r>
            <a:r>
              <a:rPr lang="ko-KR" altLang="en-US" sz="2000" dirty="0"/>
              <a:t> 비밀번호</a:t>
            </a:r>
            <a:r>
              <a:rPr lang="en-US" altLang="ko-KR" sz="2000" dirty="0"/>
              <a:t>,</a:t>
            </a:r>
            <a:r>
              <a:rPr lang="ko-KR" altLang="en-US" sz="2000" dirty="0"/>
              <a:t> 이름</a:t>
            </a:r>
            <a:r>
              <a:rPr lang="en-US" altLang="ko-KR" sz="2000" dirty="0"/>
              <a:t>,</a:t>
            </a:r>
            <a:r>
              <a:rPr lang="ko-KR" altLang="en-US" sz="2000" dirty="0"/>
              <a:t> 이메일 주소</a:t>
            </a:r>
            <a:r>
              <a:rPr lang="en-US" altLang="ko-KR" sz="2000" dirty="0"/>
              <a:t>,</a:t>
            </a:r>
            <a:r>
              <a:rPr lang="ko-KR" altLang="en-US" sz="2000" dirty="0"/>
              <a:t> 핸드폰 번호</a:t>
            </a:r>
            <a:r>
              <a:rPr lang="en-US" altLang="ko-KR" sz="2000" dirty="0"/>
              <a:t>,</a:t>
            </a:r>
            <a:r>
              <a:rPr lang="ko-KR" altLang="en-US" sz="2000" dirty="0"/>
              <a:t> 비밀번호 찾기 질문 입력을 통해 회원 가입</a:t>
            </a:r>
            <a:endParaRPr lang="en-US" altLang="ko-KR" sz="2000" dirty="0"/>
          </a:p>
        </p:txBody>
      </p:sp>
      <p:sp>
        <p:nvSpPr>
          <p:cNvPr id="46" name="삼각형 45">
            <a:extLst>
              <a:ext uri="{FF2B5EF4-FFF2-40B4-BE49-F238E27FC236}">
                <a16:creationId xmlns:a16="http://schemas.microsoft.com/office/drawing/2014/main" id="{276195AD-FC5E-5C48-9148-0B3C09BE2088}"/>
              </a:ext>
            </a:extLst>
          </p:cNvPr>
          <p:cNvSpPr/>
          <p:nvPr/>
        </p:nvSpPr>
        <p:spPr>
          <a:xfrm rot="5400000">
            <a:off x="5950085" y="1157860"/>
            <a:ext cx="259510" cy="223716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EF4985E4-BCDE-9B4C-B773-ED7BF557EBCB}"/>
              </a:ext>
            </a:extLst>
          </p:cNvPr>
          <p:cNvSpPr/>
          <p:nvPr/>
        </p:nvSpPr>
        <p:spPr>
          <a:xfrm>
            <a:off x="6231050" y="1837780"/>
            <a:ext cx="574080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000" dirty="0"/>
              <a:t>회원가입 한 아이디</a:t>
            </a:r>
            <a:r>
              <a:rPr lang="en-US" altLang="ko-KR" sz="2000" dirty="0"/>
              <a:t>,</a:t>
            </a:r>
            <a:r>
              <a:rPr lang="ko-KR" altLang="en-US" sz="2000" dirty="0"/>
              <a:t> 비밀번호 입력을 통해 로그인 가능 </a:t>
            </a:r>
            <a:endParaRPr lang="en-US" altLang="ko-KR" sz="2000" dirty="0"/>
          </a:p>
        </p:txBody>
      </p:sp>
      <p:sp>
        <p:nvSpPr>
          <p:cNvPr id="49" name="삼각형 48">
            <a:extLst>
              <a:ext uri="{FF2B5EF4-FFF2-40B4-BE49-F238E27FC236}">
                <a16:creationId xmlns:a16="http://schemas.microsoft.com/office/drawing/2014/main" id="{584CF067-D596-0C4B-8119-FFD6BD2B2488}"/>
              </a:ext>
            </a:extLst>
          </p:cNvPr>
          <p:cNvSpPr/>
          <p:nvPr/>
        </p:nvSpPr>
        <p:spPr>
          <a:xfrm rot="5400000">
            <a:off x="5950085" y="1939520"/>
            <a:ext cx="259510" cy="223716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C0B1EF99-9A8B-0F40-8BCC-7707C5921D0F}"/>
              </a:ext>
            </a:extLst>
          </p:cNvPr>
          <p:cNvSpPr/>
          <p:nvPr/>
        </p:nvSpPr>
        <p:spPr>
          <a:xfrm>
            <a:off x="6231050" y="2651015"/>
            <a:ext cx="574080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000" dirty="0"/>
              <a:t>회원가입 시 입력한 이름</a:t>
            </a:r>
            <a:r>
              <a:rPr lang="en-US" altLang="ko-KR" sz="2000" dirty="0"/>
              <a:t>, </a:t>
            </a:r>
            <a:r>
              <a:rPr lang="ko-KR" altLang="en-US" sz="2000" dirty="0"/>
              <a:t>핸드폰 번호</a:t>
            </a:r>
            <a:r>
              <a:rPr lang="en-US" altLang="ko-KR" sz="2000" dirty="0"/>
              <a:t>, </a:t>
            </a:r>
            <a:r>
              <a:rPr lang="ko-KR" altLang="en-US" sz="2000" dirty="0"/>
              <a:t>이메일 주소를 이용하여</a:t>
            </a:r>
            <a:r>
              <a:rPr lang="en-US" altLang="ko-KR" sz="2000" dirty="0"/>
              <a:t> ID </a:t>
            </a:r>
            <a:r>
              <a:rPr lang="ko-KR" altLang="en-US" sz="2000" dirty="0"/>
              <a:t>찾기</a:t>
            </a:r>
            <a:endParaRPr lang="en-US" altLang="ko-KR" sz="2000" dirty="0"/>
          </a:p>
        </p:txBody>
      </p:sp>
      <p:sp>
        <p:nvSpPr>
          <p:cNvPr id="51" name="삼각형 50">
            <a:extLst>
              <a:ext uri="{FF2B5EF4-FFF2-40B4-BE49-F238E27FC236}">
                <a16:creationId xmlns:a16="http://schemas.microsoft.com/office/drawing/2014/main" id="{D46A98AC-9E33-154F-BE80-3A7BF0C7C0AE}"/>
              </a:ext>
            </a:extLst>
          </p:cNvPr>
          <p:cNvSpPr/>
          <p:nvPr/>
        </p:nvSpPr>
        <p:spPr>
          <a:xfrm rot="5400000">
            <a:off x="5950085" y="2752755"/>
            <a:ext cx="259510" cy="223716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DBC7400C-9190-0A4F-A762-697AAEFFC3D5}"/>
              </a:ext>
            </a:extLst>
          </p:cNvPr>
          <p:cNvSpPr/>
          <p:nvPr/>
        </p:nvSpPr>
        <p:spPr>
          <a:xfrm>
            <a:off x="6231050" y="3491676"/>
            <a:ext cx="574080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000" dirty="0"/>
              <a:t>아이디</a:t>
            </a:r>
            <a:r>
              <a:rPr lang="en-US" altLang="ko-KR" sz="2000" dirty="0"/>
              <a:t>, </a:t>
            </a:r>
            <a:r>
              <a:rPr lang="ko-KR" altLang="en-US" sz="2000" dirty="0"/>
              <a:t>비밀번호 질문</a:t>
            </a:r>
            <a:r>
              <a:rPr lang="en-US" altLang="ko-KR" sz="2000" dirty="0"/>
              <a:t>&amp;</a:t>
            </a:r>
            <a:r>
              <a:rPr lang="ko-KR" altLang="en-US" sz="2000" dirty="0"/>
              <a:t>답변을 통해 </a:t>
            </a:r>
            <a:r>
              <a:rPr lang="en-US" altLang="ko-KR" sz="2000" dirty="0"/>
              <a:t>PW</a:t>
            </a:r>
            <a:r>
              <a:rPr lang="ko-KR" altLang="en-US" sz="2000" dirty="0"/>
              <a:t> 찾기</a:t>
            </a:r>
            <a:endParaRPr lang="en-US" altLang="ko-KR" sz="2000" dirty="0"/>
          </a:p>
        </p:txBody>
      </p:sp>
      <p:sp>
        <p:nvSpPr>
          <p:cNvPr id="53" name="삼각형 52">
            <a:extLst>
              <a:ext uri="{FF2B5EF4-FFF2-40B4-BE49-F238E27FC236}">
                <a16:creationId xmlns:a16="http://schemas.microsoft.com/office/drawing/2014/main" id="{31DBC04B-0399-2A49-8087-45255FA2EC6B}"/>
              </a:ext>
            </a:extLst>
          </p:cNvPr>
          <p:cNvSpPr/>
          <p:nvPr/>
        </p:nvSpPr>
        <p:spPr>
          <a:xfrm rot="5400000">
            <a:off x="5950085" y="3593416"/>
            <a:ext cx="259510" cy="223716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5D4BBCA-069E-FD4F-8D1B-DDE38F6D8124}"/>
              </a:ext>
            </a:extLst>
          </p:cNvPr>
          <p:cNvSpPr txBox="1"/>
          <p:nvPr/>
        </p:nvSpPr>
        <p:spPr>
          <a:xfrm>
            <a:off x="9322040" y="329215"/>
            <a:ext cx="23218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+mj-ea"/>
                <a:ea typeface="+mj-ea"/>
              </a:rPr>
              <a:t>핵심기능          </a:t>
            </a:r>
            <a:r>
              <a:rPr lang="ko-KR" altLang="en-US" sz="1200" b="1" u="sng" dirty="0">
                <a:solidFill>
                  <a:srgbClr val="C00000"/>
                </a:solidFill>
                <a:latin typeface="+mj-ea"/>
                <a:ea typeface="+mj-ea"/>
              </a:rPr>
              <a:t>부가기능     </a:t>
            </a:r>
            <a:r>
              <a:rPr lang="ko-KR" altLang="en-US" sz="1200" dirty="0">
                <a:latin typeface="+mj-ea"/>
                <a:ea typeface="+mj-ea"/>
              </a:rPr>
              <a:t>   </a:t>
            </a:r>
            <a:r>
              <a:rPr lang="ko-KR" altLang="en-US" sz="1200" dirty="0">
                <a:latin typeface="+mj-ea"/>
              </a:rPr>
              <a:t> </a:t>
            </a:r>
            <a:endParaRPr lang="ko-KR" altLang="en-US" sz="1200" dirty="0">
              <a:latin typeface="+mj-ea"/>
              <a:ea typeface="+mj-ea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E1135DE-D5C7-D14A-9017-D1BF74501BF2}"/>
              </a:ext>
            </a:extLst>
          </p:cNvPr>
          <p:cNvSpPr txBox="1"/>
          <p:nvPr/>
        </p:nvSpPr>
        <p:spPr>
          <a:xfrm>
            <a:off x="255585" y="229853"/>
            <a:ext cx="2321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+mj-ea"/>
                <a:ea typeface="+mj-ea"/>
              </a:rPr>
              <a:t>3.</a:t>
            </a:r>
            <a:r>
              <a:rPr lang="ko-KR" altLang="en-US" sz="1600" b="1" dirty="0">
                <a:latin typeface="+mj-ea"/>
                <a:ea typeface="+mj-ea"/>
              </a:rPr>
              <a:t>제공 기능</a:t>
            </a:r>
          </a:p>
        </p:txBody>
      </p:sp>
    </p:spTree>
    <p:extLst>
      <p:ext uri="{BB962C8B-B14F-4D97-AF65-F5344CB8AC3E}">
        <p14:creationId xmlns:p14="http://schemas.microsoft.com/office/powerpoint/2010/main" val="3782855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44" grpId="0"/>
      <p:bldP spid="46" grpId="0" animBg="1"/>
      <p:bldP spid="48" grpId="0"/>
      <p:bldP spid="49" grpId="0" animBg="1"/>
      <p:bldP spid="50" grpId="0"/>
      <p:bldP spid="51" grpId="0" animBg="1"/>
      <p:bldP spid="52" grpId="0"/>
      <p:bldP spid="5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6D7F310A-ABEC-244B-9E25-19EBB596D579}"/>
              </a:ext>
            </a:extLst>
          </p:cNvPr>
          <p:cNvSpPr/>
          <p:nvPr/>
        </p:nvSpPr>
        <p:spPr>
          <a:xfrm>
            <a:off x="954199" y="764992"/>
            <a:ext cx="28793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2400" b="1" dirty="0">
                <a:ln w="0"/>
              </a:rPr>
              <a:t>부가기능 </a:t>
            </a:r>
            <a:r>
              <a:rPr lang="en-US" altLang="ko-KR" b="1" dirty="0">
                <a:ln w="0"/>
              </a:rPr>
              <a:t>–</a:t>
            </a:r>
            <a:r>
              <a:rPr lang="ko-KR" altLang="en-US" b="1" dirty="0">
                <a:ln w="0"/>
              </a:rPr>
              <a:t> </a:t>
            </a:r>
            <a:r>
              <a:rPr lang="ko-KR" altLang="en-US" b="1" dirty="0" err="1">
                <a:ln w="0"/>
              </a:rPr>
              <a:t>마이페이지</a:t>
            </a:r>
            <a:endParaRPr lang="ko-KR" altLang="en-US" b="1" dirty="0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E0F3823B-88DD-2F4A-88A1-43D405197DAD}"/>
              </a:ext>
            </a:extLst>
          </p:cNvPr>
          <p:cNvSpPr/>
          <p:nvPr/>
        </p:nvSpPr>
        <p:spPr>
          <a:xfrm>
            <a:off x="712393" y="894242"/>
            <a:ext cx="163084" cy="163084"/>
          </a:xfrm>
          <a:prstGeom prst="ellipse">
            <a:avLst/>
          </a:prstGeom>
          <a:noFill/>
          <a:ln w="38100">
            <a:solidFill>
              <a:srgbClr val="CB18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9DB3D7A9-7EDE-584A-9895-A4E39FD9CE1D}"/>
              </a:ext>
            </a:extLst>
          </p:cNvPr>
          <p:cNvGrpSpPr/>
          <p:nvPr/>
        </p:nvGrpSpPr>
        <p:grpSpPr>
          <a:xfrm>
            <a:off x="324468" y="1361686"/>
            <a:ext cx="8858036" cy="5142906"/>
            <a:chOff x="1554192" y="894242"/>
            <a:chExt cx="8736322" cy="5447266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28BAC087-8DC7-E049-995A-6A3C199F30F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1554192" y="2741508"/>
              <a:ext cx="3600000" cy="3600000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5F708A36-8836-BB4D-8339-EEF0EEB9B8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4189864" y="894242"/>
              <a:ext cx="3600000" cy="3600000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B87FE35A-5AFF-2748-8C64-78D4E3BC9F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6690514" y="2741508"/>
              <a:ext cx="3600000" cy="3600000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A6355A53-425C-E04E-9A61-346CAAD1CC4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017480" y="1240369"/>
              <a:ext cx="1945484" cy="2789362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13D6AB77-E8AD-8B45-8BE5-AD1B43FCAAD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524494" y="3150957"/>
              <a:ext cx="1945485" cy="2683824"/>
            </a:xfrm>
            <a:prstGeom prst="rect">
              <a:avLst/>
            </a:prstGeom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F5EDA9A6-0954-C545-B2AA-3F62E6EF27F4}"/>
                </a:ext>
              </a:extLst>
            </p:cNvPr>
            <p:cNvSpPr/>
            <p:nvPr/>
          </p:nvSpPr>
          <p:spPr>
            <a:xfrm>
              <a:off x="5154192" y="3681608"/>
              <a:ext cx="1681688" cy="169993"/>
            </a:xfrm>
            <a:prstGeom prst="rect">
              <a:avLst/>
            </a:prstGeom>
            <a:noFill/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1C0321B5-7164-3F47-B1C9-D54289FF99FE}"/>
                </a:ext>
              </a:extLst>
            </p:cNvPr>
            <p:cNvPicPr>
              <a:picLocks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410000" y="3150957"/>
              <a:ext cx="1864800" cy="2698852"/>
            </a:xfrm>
            <a:prstGeom prst="rect">
              <a:avLst/>
            </a:prstGeom>
          </p:spPr>
        </p:pic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8FAF1FE4-7E70-1640-8E97-6E2F207B3E70}"/>
                </a:ext>
              </a:extLst>
            </p:cNvPr>
            <p:cNvGrpSpPr/>
            <p:nvPr/>
          </p:nvGrpSpPr>
          <p:grpSpPr>
            <a:xfrm>
              <a:off x="6201940" y="3851601"/>
              <a:ext cx="1340899" cy="739672"/>
              <a:chOff x="8951079" y="250877"/>
              <a:chExt cx="3240921" cy="1178403"/>
            </a:xfrm>
          </p:grpSpPr>
          <p:cxnSp>
            <p:nvCxnSpPr>
              <p:cNvPr id="13" name="직선 화살표 연결선 12">
                <a:extLst>
                  <a:ext uri="{FF2B5EF4-FFF2-40B4-BE49-F238E27FC236}">
                    <a16:creationId xmlns:a16="http://schemas.microsoft.com/office/drawing/2014/main" id="{662C09C3-3080-1F4D-914F-04BB32AE634E}"/>
                  </a:ext>
                </a:extLst>
              </p:cNvPr>
              <p:cNvCxnSpPr/>
              <p:nvPr/>
            </p:nvCxnSpPr>
            <p:spPr>
              <a:xfrm>
                <a:off x="8951079" y="1429280"/>
                <a:ext cx="3240921" cy="0"/>
              </a:xfrm>
              <a:prstGeom prst="straightConnector1">
                <a:avLst/>
              </a:prstGeom>
              <a:ln w="19050">
                <a:solidFill>
                  <a:srgbClr val="00B0F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직선 연결선[R] 24">
                <a:extLst>
                  <a:ext uri="{FF2B5EF4-FFF2-40B4-BE49-F238E27FC236}">
                    <a16:creationId xmlns:a16="http://schemas.microsoft.com/office/drawing/2014/main" id="{2DD538E3-B74F-EA45-8E2E-2CC728EB6BF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951079" y="250877"/>
                <a:ext cx="0" cy="1167178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0BF36456-DBFD-5646-87F8-F8ECCAB84161}"/>
                </a:ext>
              </a:extLst>
            </p:cNvPr>
            <p:cNvGrpSpPr/>
            <p:nvPr/>
          </p:nvGrpSpPr>
          <p:grpSpPr>
            <a:xfrm>
              <a:off x="2984045" y="2058389"/>
              <a:ext cx="1945484" cy="1329493"/>
              <a:chOff x="1027134" y="1027134"/>
              <a:chExt cx="2079321" cy="1405856"/>
            </a:xfrm>
          </p:grpSpPr>
          <p:cxnSp>
            <p:nvCxnSpPr>
              <p:cNvPr id="16" name="직선 연결선[R] 16">
                <a:extLst>
                  <a:ext uri="{FF2B5EF4-FFF2-40B4-BE49-F238E27FC236}">
                    <a16:creationId xmlns:a16="http://schemas.microsoft.com/office/drawing/2014/main" id="{8DC041A0-BFF5-0243-80A3-06A3B7F278CF}"/>
                  </a:ext>
                </a:extLst>
              </p:cNvPr>
              <p:cNvCxnSpPr/>
              <p:nvPr/>
            </p:nvCxnSpPr>
            <p:spPr>
              <a:xfrm>
                <a:off x="1027134" y="1027134"/>
                <a:ext cx="0" cy="1405856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화살표 연결선 16">
                <a:extLst>
                  <a:ext uri="{FF2B5EF4-FFF2-40B4-BE49-F238E27FC236}">
                    <a16:creationId xmlns:a16="http://schemas.microsoft.com/office/drawing/2014/main" id="{25D77175-7784-0340-8F0A-A26551F1858C}"/>
                  </a:ext>
                </a:extLst>
              </p:cNvPr>
              <p:cNvCxnSpPr/>
              <p:nvPr/>
            </p:nvCxnSpPr>
            <p:spPr>
              <a:xfrm>
                <a:off x="1027134" y="1027134"/>
                <a:ext cx="2079321" cy="0"/>
              </a:xfrm>
              <a:prstGeom prst="straightConnector1">
                <a:avLst/>
              </a:prstGeom>
              <a:ln w="19050">
                <a:solidFill>
                  <a:srgbClr val="00B0F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9813C0B2-FFA5-8640-A175-52B0F8174EC3}"/>
                </a:ext>
              </a:extLst>
            </p:cNvPr>
            <p:cNvSpPr/>
            <p:nvPr/>
          </p:nvSpPr>
          <p:spPr>
            <a:xfrm>
              <a:off x="2868166" y="3398927"/>
              <a:ext cx="205989" cy="90000"/>
            </a:xfrm>
            <a:prstGeom prst="rect">
              <a:avLst/>
            </a:prstGeom>
            <a:noFill/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17D4BF2-F671-034D-AF16-4694345C6C3E}"/>
              </a:ext>
            </a:extLst>
          </p:cNvPr>
          <p:cNvSpPr/>
          <p:nvPr/>
        </p:nvSpPr>
        <p:spPr>
          <a:xfrm>
            <a:off x="5785426" y="1292453"/>
            <a:ext cx="6259089" cy="10820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AFDEA18-E0C4-A844-90F2-2E05C7E6B335}"/>
              </a:ext>
            </a:extLst>
          </p:cNvPr>
          <p:cNvSpPr/>
          <p:nvPr/>
        </p:nvSpPr>
        <p:spPr>
          <a:xfrm>
            <a:off x="6290041" y="1587062"/>
            <a:ext cx="599602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dirty="0"/>
              <a:t>회원 가입 시 작성한 개인 정보 조회</a:t>
            </a:r>
            <a:r>
              <a:rPr lang="en-US" altLang="ko-KR" sz="2400" dirty="0"/>
              <a:t>/</a:t>
            </a:r>
            <a:r>
              <a:rPr lang="ko-KR" altLang="en-US" sz="2400" dirty="0"/>
              <a:t>수정</a:t>
            </a:r>
            <a:endParaRPr lang="en-US" altLang="ko-KR" sz="2400" dirty="0"/>
          </a:p>
        </p:txBody>
      </p:sp>
      <p:sp>
        <p:nvSpPr>
          <p:cNvPr id="26" name="삼각형 25">
            <a:extLst>
              <a:ext uri="{FF2B5EF4-FFF2-40B4-BE49-F238E27FC236}">
                <a16:creationId xmlns:a16="http://schemas.microsoft.com/office/drawing/2014/main" id="{49149CC7-BCD4-374E-B086-092203B4953B}"/>
              </a:ext>
            </a:extLst>
          </p:cNvPr>
          <p:cNvSpPr/>
          <p:nvPr/>
        </p:nvSpPr>
        <p:spPr>
          <a:xfrm rot="5400000">
            <a:off x="6009076" y="1688802"/>
            <a:ext cx="259510" cy="223716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197B641-02B7-4447-A191-AE739F9DAACE}"/>
              </a:ext>
            </a:extLst>
          </p:cNvPr>
          <p:cNvSpPr txBox="1"/>
          <p:nvPr/>
        </p:nvSpPr>
        <p:spPr>
          <a:xfrm>
            <a:off x="9322040" y="329215"/>
            <a:ext cx="23218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+mj-ea"/>
                <a:ea typeface="+mj-ea"/>
              </a:rPr>
              <a:t>핵심기능          </a:t>
            </a:r>
            <a:r>
              <a:rPr lang="ko-KR" altLang="en-US" sz="1200" b="1" u="sng" dirty="0">
                <a:solidFill>
                  <a:srgbClr val="C00000"/>
                </a:solidFill>
                <a:latin typeface="+mj-ea"/>
                <a:ea typeface="+mj-ea"/>
              </a:rPr>
              <a:t>부가기능     </a:t>
            </a:r>
            <a:r>
              <a:rPr lang="ko-KR" altLang="en-US" sz="1200" dirty="0">
                <a:latin typeface="+mj-ea"/>
                <a:ea typeface="+mj-ea"/>
              </a:rPr>
              <a:t>   </a:t>
            </a:r>
            <a:r>
              <a:rPr lang="ko-KR" altLang="en-US" sz="1200" dirty="0">
                <a:latin typeface="+mj-ea"/>
              </a:rPr>
              <a:t> </a:t>
            </a:r>
            <a:endParaRPr lang="ko-KR" altLang="en-US" sz="1200" dirty="0">
              <a:latin typeface="+mj-ea"/>
              <a:ea typeface="+mj-ea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86F6AD4-A8F0-F541-B8E0-A931C303095C}"/>
              </a:ext>
            </a:extLst>
          </p:cNvPr>
          <p:cNvSpPr txBox="1"/>
          <p:nvPr/>
        </p:nvSpPr>
        <p:spPr>
          <a:xfrm>
            <a:off x="255585" y="229853"/>
            <a:ext cx="2321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+mj-ea"/>
                <a:ea typeface="+mj-ea"/>
              </a:rPr>
              <a:t>3.</a:t>
            </a:r>
            <a:r>
              <a:rPr lang="ko-KR" altLang="en-US" sz="1600" b="1" dirty="0">
                <a:latin typeface="+mj-ea"/>
                <a:ea typeface="+mj-ea"/>
              </a:rPr>
              <a:t>제공 기능</a:t>
            </a:r>
          </a:p>
        </p:txBody>
      </p:sp>
    </p:spTree>
    <p:extLst>
      <p:ext uri="{BB962C8B-B14F-4D97-AF65-F5344CB8AC3E}">
        <p14:creationId xmlns:p14="http://schemas.microsoft.com/office/powerpoint/2010/main" val="40729530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86784" y="2143078"/>
            <a:ext cx="15096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4000" dirty="0">
                <a:latin typeface="+mn-ea"/>
              </a:rPr>
              <a:t>목차</a:t>
            </a:r>
          </a:p>
        </p:txBody>
      </p:sp>
      <p:grpSp>
        <p:nvGrpSpPr>
          <p:cNvPr id="22" name="그룹 21"/>
          <p:cNvGrpSpPr/>
          <p:nvPr/>
        </p:nvGrpSpPr>
        <p:grpSpPr>
          <a:xfrm>
            <a:off x="5548842" y="2334627"/>
            <a:ext cx="507502" cy="376397"/>
            <a:chOff x="5548842" y="2334627"/>
            <a:chExt cx="507502" cy="376397"/>
          </a:xfrm>
        </p:grpSpPr>
        <p:sp>
          <p:nvSpPr>
            <p:cNvPr id="6" name="모서리가 둥근 직사각형 5"/>
            <p:cNvSpPr/>
            <p:nvPr/>
          </p:nvSpPr>
          <p:spPr>
            <a:xfrm>
              <a:off x="5548842" y="2334627"/>
              <a:ext cx="313573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5548842" y="2466283"/>
              <a:ext cx="313573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모서리가 둥근 직사각형 7"/>
            <p:cNvSpPr/>
            <p:nvPr/>
          </p:nvSpPr>
          <p:spPr>
            <a:xfrm>
              <a:off x="5548842" y="2597939"/>
              <a:ext cx="313573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모서리가 둥근 직사각형 8"/>
            <p:cNvSpPr/>
            <p:nvPr/>
          </p:nvSpPr>
          <p:spPr>
            <a:xfrm>
              <a:off x="5896450" y="2334627"/>
              <a:ext cx="159894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5896450" y="2466283"/>
              <a:ext cx="159894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5896450" y="2597939"/>
              <a:ext cx="159894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cxnSp>
        <p:nvCxnSpPr>
          <p:cNvPr id="13" name="직선 연결선 12"/>
          <p:cNvCxnSpPr>
            <a:cxnSpLocks/>
          </p:cNvCxnSpPr>
          <p:nvPr/>
        </p:nvCxnSpPr>
        <p:spPr>
          <a:xfrm>
            <a:off x="5480623" y="3165410"/>
            <a:ext cx="12359" cy="2048429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625747" y="3268154"/>
            <a:ext cx="2689304" cy="370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n-ea"/>
              </a:rPr>
              <a:t>개요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625747" y="3668264"/>
            <a:ext cx="2689304" cy="370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n-ea"/>
              </a:rPr>
              <a:t>구성 및 설계</a:t>
            </a:r>
            <a:endParaRPr lang="en-US" altLang="ko-KR" dirty="0">
              <a:latin typeface="+mn-ea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625746" y="4062890"/>
            <a:ext cx="3500565" cy="370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제공 기능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916433" y="3249418"/>
            <a:ext cx="504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atin typeface="+mn-ea"/>
              </a:rPr>
              <a:t>1.</a:t>
            </a:r>
            <a:endParaRPr lang="ko-KR" altLang="en-US" dirty="0">
              <a:latin typeface="+mn-ea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921691" y="3639018"/>
            <a:ext cx="504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atin typeface="+mn-ea"/>
              </a:rPr>
              <a:t>2.</a:t>
            </a:r>
            <a:endParaRPr lang="ko-KR" altLang="en-US" dirty="0">
              <a:latin typeface="+mn-ea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921691" y="4028618"/>
            <a:ext cx="504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atin typeface="+mn-ea"/>
              </a:rPr>
              <a:t>3.</a:t>
            </a:r>
            <a:endParaRPr lang="ko-KR" altLang="en-US" dirty="0">
              <a:latin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165813-87BC-4385-ADA2-537CB62ADDCD}"/>
              </a:ext>
            </a:extLst>
          </p:cNvPr>
          <p:cNvSpPr txBox="1"/>
          <p:nvPr/>
        </p:nvSpPr>
        <p:spPr>
          <a:xfrm>
            <a:off x="4910302" y="4411202"/>
            <a:ext cx="504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atin typeface="+mn-ea"/>
              </a:rPr>
              <a:t>4.</a:t>
            </a:r>
            <a:endParaRPr lang="ko-KR" altLang="en-US" dirty="0">
              <a:latin typeface="+mn-e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0073F18-050E-4EB1-8A5E-395D731860DC}"/>
              </a:ext>
            </a:extLst>
          </p:cNvPr>
          <p:cNvSpPr txBox="1"/>
          <p:nvPr/>
        </p:nvSpPr>
        <p:spPr>
          <a:xfrm>
            <a:off x="5625745" y="4458726"/>
            <a:ext cx="3500565" cy="370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사용 기술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F19A29E-17A3-4741-B077-6A7048BB79DC}"/>
              </a:ext>
            </a:extLst>
          </p:cNvPr>
          <p:cNvSpPr txBox="1"/>
          <p:nvPr/>
        </p:nvSpPr>
        <p:spPr>
          <a:xfrm>
            <a:off x="4910302" y="4796067"/>
            <a:ext cx="504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atin typeface="+mn-ea"/>
              </a:rPr>
              <a:t>5.</a:t>
            </a:r>
            <a:endParaRPr lang="ko-KR" altLang="en-US" dirty="0">
              <a:latin typeface="+mn-ea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3F805A3-9D90-2549-91C5-1C66C7D45529}"/>
              </a:ext>
            </a:extLst>
          </p:cNvPr>
          <p:cNvSpPr txBox="1"/>
          <p:nvPr/>
        </p:nvSpPr>
        <p:spPr>
          <a:xfrm>
            <a:off x="5625745" y="4843039"/>
            <a:ext cx="3500565" cy="370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부록</a:t>
            </a:r>
          </a:p>
        </p:txBody>
      </p:sp>
    </p:spTree>
    <p:extLst>
      <p:ext uri="{BB962C8B-B14F-4D97-AF65-F5344CB8AC3E}">
        <p14:creationId xmlns:p14="http://schemas.microsoft.com/office/powerpoint/2010/main" val="9943928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6D7F310A-ABEC-244B-9E25-19EBB596D579}"/>
              </a:ext>
            </a:extLst>
          </p:cNvPr>
          <p:cNvSpPr/>
          <p:nvPr/>
        </p:nvSpPr>
        <p:spPr>
          <a:xfrm>
            <a:off x="954199" y="764992"/>
            <a:ext cx="274947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2400" b="1" dirty="0">
                <a:ln w="0"/>
              </a:rPr>
              <a:t>부가기능 </a:t>
            </a:r>
            <a:r>
              <a:rPr lang="en-US" altLang="ko-KR" b="1" dirty="0">
                <a:ln w="0"/>
              </a:rPr>
              <a:t>–</a:t>
            </a:r>
            <a:r>
              <a:rPr lang="ko-KR" altLang="en-US" b="1" dirty="0">
                <a:ln w="0"/>
              </a:rPr>
              <a:t> 공지사항</a:t>
            </a:r>
            <a:endParaRPr lang="ko-KR" altLang="en-US" b="1" dirty="0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E0F3823B-88DD-2F4A-88A1-43D405197DAD}"/>
              </a:ext>
            </a:extLst>
          </p:cNvPr>
          <p:cNvSpPr/>
          <p:nvPr/>
        </p:nvSpPr>
        <p:spPr>
          <a:xfrm>
            <a:off x="712393" y="894242"/>
            <a:ext cx="163084" cy="163084"/>
          </a:xfrm>
          <a:prstGeom prst="ellipse">
            <a:avLst/>
          </a:prstGeom>
          <a:noFill/>
          <a:ln w="38100">
            <a:solidFill>
              <a:srgbClr val="CB18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209688B-DE1C-7A4E-B2F5-230B1CDDE1AA}"/>
              </a:ext>
            </a:extLst>
          </p:cNvPr>
          <p:cNvGrpSpPr/>
          <p:nvPr/>
        </p:nvGrpSpPr>
        <p:grpSpPr>
          <a:xfrm>
            <a:off x="1513837" y="997478"/>
            <a:ext cx="8736322" cy="5447266"/>
            <a:chOff x="1582250" y="759618"/>
            <a:chExt cx="8736322" cy="5447266"/>
          </a:xfrm>
        </p:grpSpPr>
        <p:pic>
          <p:nvPicPr>
            <p:cNvPr id="21" name="그림 20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7C3416F2-9CC1-964A-B13D-4E32B72B3BBA}"/>
                </a:ext>
              </a:extLst>
            </p:cNvPr>
            <p:cNvPicPr>
              <a:picLocks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458850" y="3003751"/>
              <a:ext cx="1846800" cy="2624400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A8DF9BB9-CEBE-4141-9037-9BE1926A810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1582250" y="2606884"/>
              <a:ext cx="3600000" cy="3600000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9D9CF6D1-6957-2D4D-BB2F-93268E5FC91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4217922" y="759618"/>
              <a:ext cx="3600000" cy="3600000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C4AE4BB9-98B1-4F4A-A462-1DE96F5362E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6718572" y="2606884"/>
              <a:ext cx="3600000" cy="3600000"/>
            </a:xfrm>
            <a:prstGeom prst="rect">
              <a:avLst/>
            </a:prstGeom>
          </p:spPr>
        </p:pic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83D5048A-E8ED-5844-A96C-A873FD14E8D6}"/>
                </a:ext>
              </a:extLst>
            </p:cNvPr>
            <p:cNvSpPr/>
            <p:nvPr/>
          </p:nvSpPr>
          <p:spPr>
            <a:xfrm>
              <a:off x="2614840" y="4275116"/>
              <a:ext cx="448993" cy="344237"/>
            </a:xfrm>
            <a:prstGeom prst="rect">
              <a:avLst/>
            </a:prstGeom>
            <a:noFill/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DFFB1CD3-A3A1-3340-86C2-4BB34D0F754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105587" y="1158803"/>
              <a:ext cx="1800000" cy="2630968"/>
            </a:xfrm>
            <a:prstGeom prst="rect">
              <a:avLst/>
            </a:prstGeom>
          </p:spPr>
        </p:pic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9E81785D-8202-2440-95E2-1CA0260D3FB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618572" y="2966884"/>
              <a:ext cx="1800000" cy="2840815"/>
            </a:xfrm>
            <a:prstGeom prst="rect">
              <a:avLst/>
            </a:prstGeom>
          </p:spPr>
        </p:pic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571FADE1-F7AA-C940-9AFD-8632AB2D426C}"/>
                </a:ext>
              </a:extLst>
            </p:cNvPr>
            <p:cNvSpPr/>
            <p:nvPr/>
          </p:nvSpPr>
          <p:spPr>
            <a:xfrm>
              <a:off x="6682946" y="1365588"/>
              <a:ext cx="187015" cy="190081"/>
            </a:xfrm>
            <a:prstGeom prst="rect">
              <a:avLst/>
            </a:prstGeom>
            <a:noFill/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AEAD86DC-06DB-154A-B5FF-0EDC4F31062E}"/>
                </a:ext>
              </a:extLst>
            </p:cNvPr>
            <p:cNvSpPr/>
            <p:nvPr/>
          </p:nvSpPr>
          <p:spPr>
            <a:xfrm>
              <a:off x="7618572" y="3204358"/>
              <a:ext cx="1800000" cy="500744"/>
            </a:xfrm>
            <a:prstGeom prst="rect">
              <a:avLst/>
            </a:prstGeom>
            <a:noFill/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CACE416A-F846-724A-B0D5-06D666A947C3}"/>
                </a:ext>
              </a:extLst>
            </p:cNvPr>
            <p:cNvGrpSpPr/>
            <p:nvPr/>
          </p:nvGrpSpPr>
          <p:grpSpPr>
            <a:xfrm>
              <a:off x="2839336" y="1555669"/>
              <a:ext cx="2180410" cy="2719447"/>
              <a:chOff x="1027134" y="1027134"/>
              <a:chExt cx="2079321" cy="1405856"/>
            </a:xfrm>
          </p:grpSpPr>
          <p:cxnSp>
            <p:nvCxnSpPr>
              <p:cNvPr id="34" name="직선 연결선[R] 33">
                <a:extLst>
                  <a:ext uri="{FF2B5EF4-FFF2-40B4-BE49-F238E27FC236}">
                    <a16:creationId xmlns:a16="http://schemas.microsoft.com/office/drawing/2014/main" id="{7765B39A-FF08-7D4D-9A13-52A5DE2812AF}"/>
                  </a:ext>
                </a:extLst>
              </p:cNvPr>
              <p:cNvCxnSpPr/>
              <p:nvPr/>
            </p:nvCxnSpPr>
            <p:spPr>
              <a:xfrm>
                <a:off x="1027134" y="1027134"/>
                <a:ext cx="0" cy="1405856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직선 화살표 연결선 34">
                <a:extLst>
                  <a:ext uri="{FF2B5EF4-FFF2-40B4-BE49-F238E27FC236}">
                    <a16:creationId xmlns:a16="http://schemas.microsoft.com/office/drawing/2014/main" id="{72A10DCB-7136-0C49-A5B7-8413553765B5}"/>
                  </a:ext>
                </a:extLst>
              </p:cNvPr>
              <p:cNvCxnSpPr/>
              <p:nvPr/>
            </p:nvCxnSpPr>
            <p:spPr>
              <a:xfrm>
                <a:off x="1027134" y="1027134"/>
                <a:ext cx="2079321" cy="0"/>
              </a:xfrm>
              <a:prstGeom prst="straightConnector1">
                <a:avLst/>
              </a:prstGeom>
              <a:ln w="19050">
                <a:solidFill>
                  <a:srgbClr val="00B0F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2086A0F0-C06C-1B4F-B18A-849277B562DE}"/>
                </a:ext>
              </a:extLst>
            </p:cNvPr>
            <p:cNvGrpSpPr/>
            <p:nvPr/>
          </p:nvGrpSpPr>
          <p:grpSpPr>
            <a:xfrm rot="5400000">
              <a:off x="6813474" y="1536899"/>
              <a:ext cx="1723947" cy="1610976"/>
              <a:chOff x="1027134" y="1027134"/>
              <a:chExt cx="2079321" cy="1405856"/>
            </a:xfrm>
          </p:grpSpPr>
          <p:cxnSp>
            <p:nvCxnSpPr>
              <p:cNvPr id="37" name="직선 연결선[R] 36">
                <a:extLst>
                  <a:ext uri="{FF2B5EF4-FFF2-40B4-BE49-F238E27FC236}">
                    <a16:creationId xmlns:a16="http://schemas.microsoft.com/office/drawing/2014/main" id="{4B4F81B2-0F15-944B-8210-E3602D7FB068}"/>
                  </a:ext>
                </a:extLst>
              </p:cNvPr>
              <p:cNvCxnSpPr/>
              <p:nvPr/>
            </p:nvCxnSpPr>
            <p:spPr>
              <a:xfrm>
                <a:off x="1027134" y="1027134"/>
                <a:ext cx="0" cy="1405856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직선 화살표 연결선 37">
                <a:extLst>
                  <a:ext uri="{FF2B5EF4-FFF2-40B4-BE49-F238E27FC236}">
                    <a16:creationId xmlns:a16="http://schemas.microsoft.com/office/drawing/2014/main" id="{82CF1EB9-8E7C-6E48-B3A6-C1729DF42769}"/>
                  </a:ext>
                </a:extLst>
              </p:cNvPr>
              <p:cNvCxnSpPr/>
              <p:nvPr/>
            </p:nvCxnSpPr>
            <p:spPr>
              <a:xfrm>
                <a:off x="1027134" y="1027134"/>
                <a:ext cx="2079321" cy="0"/>
              </a:xfrm>
              <a:prstGeom prst="straightConnector1">
                <a:avLst/>
              </a:prstGeom>
              <a:ln w="19050">
                <a:solidFill>
                  <a:srgbClr val="00B0F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D382D9B6-F2A9-484F-92D1-B8C035908EB5}"/>
              </a:ext>
            </a:extLst>
          </p:cNvPr>
          <p:cNvSpPr/>
          <p:nvPr/>
        </p:nvSpPr>
        <p:spPr>
          <a:xfrm>
            <a:off x="5519961" y="746767"/>
            <a:ext cx="6480311" cy="13083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68C98151-3117-D045-812A-866C77AD20FB}"/>
              </a:ext>
            </a:extLst>
          </p:cNvPr>
          <p:cNvSpPr/>
          <p:nvPr/>
        </p:nvSpPr>
        <p:spPr>
          <a:xfrm>
            <a:off x="6024576" y="1041376"/>
            <a:ext cx="599602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dirty="0"/>
              <a:t>관리자가 게시한 창업 관련 프로그램</a:t>
            </a:r>
            <a:r>
              <a:rPr lang="en-US" altLang="ko-KR" sz="2400" dirty="0"/>
              <a:t>, </a:t>
            </a:r>
            <a:r>
              <a:rPr lang="ko-KR" altLang="en-US" sz="2400" dirty="0"/>
              <a:t>업데이트 예정 등의 공지사항 조회 가능</a:t>
            </a:r>
            <a:endParaRPr lang="en-US" altLang="ko-KR" sz="2400" dirty="0"/>
          </a:p>
        </p:txBody>
      </p:sp>
      <p:sp>
        <p:nvSpPr>
          <p:cNvPr id="43" name="삼각형 42">
            <a:extLst>
              <a:ext uri="{FF2B5EF4-FFF2-40B4-BE49-F238E27FC236}">
                <a16:creationId xmlns:a16="http://schemas.microsoft.com/office/drawing/2014/main" id="{599CE473-201A-E34A-B8FE-3FEE1657D338}"/>
              </a:ext>
            </a:extLst>
          </p:cNvPr>
          <p:cNvSpPr/>
          <p:nvPr/>
        </p:nvSpPr>
        <p:spPr>
          <a:xfrm rot="5400000">
            <a:off x="5743611" y="1143116"/>
            <a:ext cx="259510" cy="223716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666C247-835B-AC40-AE1E-FF53AFAD8DAC}"/>
              </a:ext>
            </a:extLst>
          </p:cNvPr>
          <p:cNvSpPr txBox="1"/>
          <p:nvPr/>
        </p:nvSpPr>
        <p:spPr>
          <a:xfrm>
            <a:off x="9322040" y="329215"/>
            <a:ext cx="23218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+mj-ea"/>
                <a:ea typeface="+mj-ea"/>
              </a:rPr>
              <a:t>핵심기능          </a:t>
            </a:r>
            <a:r>
              <a:rPr lang="ko-KR" altLang="en-US" sz="1200" b="1" u="sng" dirty="0">
                <a:solidFill>
                  <a:srgbClr val="C00000"/>
                </a:solidFill>
                <a:latin typeface="+mj-ea"/>
                <a:ea typeface="+mj-ea"/>
              </a:rPr>
              <a:t>부가기능     </a:t>
            </a:r>
            <a:r>
              <a:rPr lang="ko-KR" altLang="en-US" sz="1200" dirty="0">
                <a:latin typeface="+mj-ea"/>
                <a:ea typeface="+mj-ea"/>
              </a:rPr>
              <a:t>   </a:t>
            </a:r>
            <a:r>
              <a:rPr lang="ko-KR" altLang="en-US" sz="1200" dirty="0">
                <a:latin typeface="+mj-ea"/>
              </a:rPr>
              <a:t> </a:t>
            </a:r>
            <a:endParaRPr lang="ko-KR" altLang="en-US" sz="1200" dirty="0">
              <a:latin typeface="+mj-ea"/>
              <a:ea typeface="+mj-ea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C61292A-5644-EB44-A8B2-47813F73E787}"/>
              </a:ext>
            </a:extLst>
          </p:cNvPr>
          <p:cNvSpPr txBox="1"/>
          <p:nvPr/>
        </p:nvSpPr>
        <p:spPr>
          <a:xfrm>
            <a:off x="255585" y="229853"/>
            <a:ext cx="2321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+mj-ea"/>
                <a:ea typeface="+mj-ea"/>
              </a:rPr>
              <a:t>3.</a:t>
            </a:r>
            <a:r>
              <a:rPr lang="ko-KR" altLang="en-US" sz="1600" b="1" dirty="0">
                <a:latin typeface="+mj-ea"/>
                <a:ea typeface="+mj-ea"/>
              </a:rPr>
              <a:t>제공 기능</a:t>
            </a:r>
          </a:p>
        </p:txBody>
      </p:sp>
    </p:spTree>
    <p:extLst>
      <p:ext uri="{BB962C8B-B14F-4D97-AF65-F5344CB8AC3E}">
        <p14:creationId xmlns:p14="http://schemas.microsoft.com/office/powerpoint/2010/main" val="1026439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2" grpId="0"/>
      <p:bldP spid="4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6D7F310A-ABEC-244B-9E25-19EBB596D579}"/>
              </a:ext>
            </a:extLst>
          </p:cNvPr>
          <p:cNvSpPr/>
          <p:nvPr/>
        </p:nvSpPr>
        <p:spPr>
          <a:xfrm>
            <a:off x="954199" y="764992"/>
            <a:ext cx="264848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2400" b="1" dirty="0">
                <a:ln w="0"/>
              </a:rPr>
              <a:t>부가기능 </a:t>
            </a:r>
            <a:r>
              <a:rPr lang="en-US" altLang="ko-KR" b="1" dirty="0">
                <a:ln w="0"/>
              </a:rPr>
              <a:t>–</a:t>
            </a:r>
            <a:r>
              <a:rPr lang="ko-KR" altLang="en-US" b="1" dirty="0">
                <a:ln w="0"/>
              </a:rPr>
              <a:t> 문의사항</a:t>
            </a:r>
            <a:endParaRPr lang="ko-KR" altLang="en-US" b="1" dirty="0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E0F3823B-88DD-2F4A-88A1-43D405197DAD}"/>
              </a:ext>
            </a:extLst>
          </p:cNvPr>
          <p:cNvSpPr/>
          <p:nvPr/>
        </p:nvSpPr>
        <p:spPr>
          <a:xfrm>
            <a:off x="712393" y="894242"/>
            <a:ext cx="163084" cy="163084"/>
          </a:xfrm>
          <a:prstGeom prst="ellipse">
            <a:avLst/>
          </a:prstGeom>
          <a:noFill/>
          <a:ln w="38100">
            <a:solidFill>
              <a:srgbClr val="CB18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28B5F96E-083E-BE44-A487-15B6EE67F9D4}"/>
              </a:ext>
            </a:extLst>
          </p:cNvPr>
          <p:cNvGrpSpPr/>
          <p:nvPr/>
        </p:nvGrpSpPr>
        <p:grpSpPr>
          <a:xfrm>
            <a:off x="356381" y="1462625"/>
            <a:ext cx="11521788" cy="5102341"/>
            <a:chOff x="-176180" y="500983"/>
            <a:chExt cx="11521788" cy="5102341"/>
          </a:xfrm>
        </p:grpSpPr>
        <p:pic>
          <p:nvPicPr>
            <p:cNvPr id="39" name="그림 38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B291DF22-7A1E-C54A-AF72-BC7791EABD53}"/>
                </a:ext>
              </a:extLst>
            </p:cNvPr>
            <p:cNvPicPr>
              <a:picLocks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20236" y="2607513"/>
              <a:ext cx="1669593" cy="2401201"/>
            </a:xfrm>
            <a:prstGeom prst="rect">
              <a:avLst/>
            </a:prstGeom>
          </p:spPr>
        </p:pic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B7D7E79A-BDF6-804C-8F5F-A981B2ECBD5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-176180" y="2265267"/>
              <a:ext cx="3240000" cy="3240000"/>
            </a:xfrm>
            <a:prstGeom prst="rect">
              <a:avLst/>
            </a:prstGeom>
          </p:spPr>
        </p:pic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87137BC9-7B1F-9C41-8E6E-126889E40A04}"/>
                </a:ext>
              </a:extLst>
            </p:cNvPr>
            <p:cNvSpPr/>
            <p:nvPr/>
          </p:nvSpPr>
          <p:spPr>
            <a:xfrm>
              <a:off x="1223158" y="3744867"/>
              <a:ext cx="427513" cy="328369"/>
            </a:xfrm>
            <a:prstGeom prst="rect">
              <a:avLst/>
            </a:prstGeom>
            <a:noFill/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367A7BEB-A2EE-104F-A62F-4C54FC62761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1924561" y="511978"/>
              <a:ext cx="3240000" cy="3240000"/>
            </a:xfrm>
            <a:prstGeom prst="rect">
              <a:avLst/>
            </a:prstGeom>
          </p:spPr>
        </p:pic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6442BD6F-D110-6846-8510-A9C72F95FC6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3992949" y="2342922"/>
              <a:ext cx="3240000" cy="3240000"/>
            </a:xfrm>
            <a:prstGeom prst="rect">
              <a:avLst/>
            </a:prstGeom>
          </p:spPr>
        </p:pic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8C3B51F5-59DC-B447-B2D4-CA21C2E795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6093690" y="500983"/>
              <a:ext cx="3240000" cy="3240000"/>
            </a:xfrm>
            <a:prstGeom prst="rect">
              <a:avLst/>
            </a:prstGeom>
          </p:spPr>
        </p:pic>
        <p:pic>
          <p:nvPicPr>
            <p:cNvPr id="45" name="그림 44">
              <a:extLst>
                <a:ext uri="{FF2B5EF4-FFF2-40B4-BE49-F238E27FC236}">
                  <a16:creationId xmlns:a16="http://schemas.microsoft.com/office/drawing/2014/main" id="{D07A5630-1129-8F4F-9CF1-8EDDC901743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728217" y="860630"/>
              <a:ext cx="1628352" cy="2401200"/>
            </a:xfrm>
            <a:prstGeom prst="rect">
              <a:avLst/>
            </a:prstGeom>
          </p:spPr>
        </p:pic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44310D8B-45F6-594C-A3DB-FF4061E82F5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895698" y="834370"/>
              <a:ext cx="1650557" cy="2401200"/>
            </a:xfrm>
            <a:prstGeom prst="rect">
              <a:avLst/>
            </a:prstGeom>
          </p:spPr>
        </p:pic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1D979C71-B373-F743-AF7B-912286AAB7D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794957" y="2661585"/>
              <a:ext cx="1650557" cy="2401200"/>
            </a:xfrm>
            <a:prstGeom prst="rect">
              <a:avLst/>
            </a:prstGeom>
          </p:spPr>
        </p:pic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90511D02-B5B0-8646-8725-353667705F3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109208" y="2366924"/>
              <a:ext cx="3236400" cy="3236400"/>
            </a:xfrm>
            <a:prstGeom prst="rect">
              <a:avLst/>
            </a:prstGeom>
          </p:spPr>
        </p:pic>
        <p:pic>
          <p:nvPicPr>
            <p:cNvPr id="49" name="그림 48">
              <a:extLst>
                <a:ext uri="{FF2B5EF4-FFF2-40B4-BE49-F238E27FC236}">
                  <a16:creationId xmlns:a16="http://schemas.microsoft.com/office/drawing/2014/main" id="{6B1A6F72-427A-CA4D-B212-07704E2EABC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904512" y="2686892"/>
              <a:ext cx="1650557" cy="2401200"/>
            </a:xfrm>
            <a:prstGeom prst="rect">
              <a:avLst/>
            </a:prstGeom>
          </p:spPr>
        </p:pic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700D7DAB-C4E5-1F4C-8598-8060B0FDD897}"/>
                </a:ext>
              </a:extLst>
            </p:cNvPr>
            <p:cNvSpPr/>
            <p:nvPr/>
          </p:nvSpPr>
          <p:spPr>
            <a:xfrm>
              <a:off x="2855757" y="2905717"/>
              <a:ext cx="1404000" cy="252000"/>
            </a:xfrm>
            <a:prstGeom prst="rect">
              <a:avLst/>
            </a:prstGeom>
            <a:noFill/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F30E1890-CAFE-8247-A461-F0A58D5760B3}"/>
                </a:ext>
              </a:extLst>
            </p:cNvPr>
            <p:cNvGrpSpPr/>
            <p:nvPr/>
          </p:nvGrpSpPr>
          <p:grpSpPr>
            <a:xfrm>
              <a:off x="3531412" y="3162609"/>
              <a:ext cx="1340899" cy="739672"/>
              <a:chOff x="8951079" y="250877"/>
              <a:chExt cx="3240921" cy="1178403"/>
            </a:xfrm>
          </p:grpSpPr>
          <p:cxnSp>
            <p:nvCxnSpPr>
              <p:cNvPr id="52" name="직선 화살표 연결선 51">
                <a:extLst>
                  <a:ext uri="{FF2B5EF4-FFF2-40B4-BE49-F238E27FC236}">
                    <a16:creationId xmlns:a16="http://schemas.microsoft.com/office/drawing/2014/main" id="{6F63C4C7-4DD3-6B40-B307-40EBCEE6FA01}"/>
                  </a:ext>
                </a:extLst>
              </p:cNvPr>
              <p:cNvCxnSpPr/>
              <p:nvPr/>
            </p:nvCxnSpPr>
            <p:spPr>
              <a:xfrm>
                <a:off x="8951079" y="1429280"/>
                <a:ext cx="3240921" cy="0"/>
              </a:xfrm>
              <a:prstGeom prst="straightConnector1">
                <a:avLst/>
              </a:prstGeom>
              <a:ln w="19050">
                <a:solidFill>
                  <a:srgbClr val="00B0F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직선 연결선[R] 52">
                <a:extLst>
                  <a:ext uri="{FF2B5EF4-FFF2-40B4-BE49-F238E27FC236}">
                    <a16:creationId xmlns:a16="http://schemas.microsoft.com/office/drawing/2014/main" id="{62F27C66-CE2D-B04B-9390-152E5BB4769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951079" y="250877"/>
                <a:ext cx="0" cy="1167178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873A86B5-141D-AD4F-B789-A4BAC5CF9B41}"/>
                </a:ext>
              </a:extLst>
            </p:cNvPr>
            <p:cNvSpPr/>
            <p:nvPr/>
          </p:nvSpPr>
          <p:spPr>
            <a:xfrm>
              <a:off x="6153065" y="3919213"/>
              <a:ext cx="213756" cy="108000"/>
            </a:xfrm>
            <a:prstGeom prst="rect">
              <a:avLst/>
            </a:prstGeom>
            <a:noFill/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714FD2B2-4CB4-FC46-9845-6D7F3A8CAEF2}"/>
                </a:ext>
              </a:extLst>
            </p:cNvPr>
            <p:cNvGrpSpPr/>
            <p:nvPr/>
          </p:nvGrpSpPr>
          <p:grpSpPr>
            <a:xfrm>
              <a:off x="6252199" y="1418068"/>
              <a:ext cx="639248" cy="2501145"/>
              <a:chOff x="1027134" y="1027134"/>
              <a:chExt cx="2079321" cy="1405856"/>
            </a:xfrm>
          </p:grpSpPr>
          <p:cxnSp>
            <p:nvCxnSpPr>
              <p:cNvPr id="56" name="직선 연결선[R] 55">
                <a:extLst>
                  <a:ext uri="{FF2B5EF4-FFF2-40B4-BE49-F238E27FC236}">
                    <a16:creationId xmlns:a16="http://schemas.microsoft.com/office/drawing/2014/main" id="{89AC3326-7A0F-1346-8909-CC466B3327A3}"/>
                  </a:ext>
                </a:extLst>
              </p:cNvPr>
              <p:cNvCxnSpPr/>
              <p:nvPr/>
            </p:nvCxnSpPr>
            <p:spPr>
              <a:xfrm>
                <a:off x="1027134" y="1027134"/>
                <a:ext cx="0" cy="1405856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직선 화살표 연결선 56">
                <a:extLst>
                  <a:ext uri="{FF2B5EF4-FFF2-40B4-BE49-F238E27FC236}">
                    <a16:creationId xmlns:a16="http://schemas.microsoft.com/office/drawing/2014/main" id="{FBEF9BD7-51AD-BA45-B42B-2D3D8F5AE3CC}"/>
                  </a:ext>
                </a:extLst>
              </p:cNvPr>
              <p:cNvCxnSpPr/>
              <p:nvPr/>
            </p:nvCxnSpPr>
            <p:spPr>
              <a:xfrm>
                <a:off x="1027134" y="1027134"/>
                <a:ext cx="2079321" cy="0"/>
              </a:xfrm>
              <a:prstGeom prst="straightConnector1">
                <a:avLst/>
              </a:prstGeom>
              <a:ln w="19050">
                <a:solidFill>
                  <a:srgbClr val="00B0F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056CEA20-DD08-BD41-8965-1749458A47C7}"/>
                </a:ext>
              </a:extLst>
            </p:cNvPr>
            <p:cNvSpPr/>
            <p:nvPr/>
          </p:nvSpPr>
          <p:spPr>
            <a:xfrm>
              <a:off x="8372103" y="899437"/>
              <a:ext cx="159489" cy="120377"/>
            </a:xfrm>
            <a:prstGeom prst="rect">
              <a:avLst/>
            </a:prstGeom>
            <a:noFill/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876CFB5A-F875-8349-A485-354C6ACB6307}"/>
                </a:ext>
              </a:extLst>
            </p:cNvPr>
            <p:cNvGrpSpPr/>
            <p:nvPr/>
          </p:nvGrpSpPr>
          <p:grpSpPr>
            <a:xfrm>
              <a:off x="1456670" y="1418068"/>
              <a:ext cx="1156925" cy="2322915"/>
              <a:chOff x="1027134" y="1027134"/>
              <a:chExt cx="2079321" cy="1405856"/>
            </a:xfrm>
          </p:grpSpPr>
          <p:cxnSp>
            <p:nvCxnSpPr>
              <p:cNvPr id="60" name="직선 연결선[R] 59">
                <a:extLst>
                  <a:ext uri="{FF2B5EF4-FFF2-40B4-BE49-F238E27FC236}">
                    <a16:creationId xmlns:a16="http://schemas.microsoft.com/office/drawing/2014/main" id="{67C120F4-3798-D547-8801-FD9F6F4AAF28}"/>
                  </a:ext>
                </a:extLst>
              </p:cNvPr>
              <p:cNvCxnSpPr/>
              <p:nvPr/>
            </p:nvCxnSpPr>
            <p:spPr>
              <a:xfrm>
                <a:off x="1027134" y="1027134"/>
                <a:ext cx="0" cy="1405856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직선 화살표 연결선 60">
                <a:extLst>
                  <a:ext uri="{FF2B5EF4-FFF2-40B4-BE49-F238E27FC236}">
                    <a16:creationId xmlns:a16="http://schemas.microsoft.com/office/drawing/2014/main" id="{F13006DA-A3F4-314B-9BFC-12F8E7273D86}"/>
                  </a:ext>
                </a:extLst>
              </p:cNvPr>
              <p:cNvCxnSpPr/>
              <p:nvPr/>
            </p:nvCxnSpPr>
            <p:spPr>
              <a:xfrm>
                <a:off x="1027134" y="1027134"/>
                <a:ext cx="2079321" cy="0"/>
              </a:xfrm>
              <a:prstGeom prst="straightConnector1">
                <a:avLst/>
              </a:prstGeom>
              <a:ln w="19050">
                <a:solidFill>
                  <a:srgbClr val="00B0F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DE1DC2EF-8FBC-F342-855A-65ECE05A0BA7}"/>
                </a:ext>
              </a:extLst>
            </p:cNvPr>
            <p:cNvGrpSpPr/>
            <p:nvPr/>
          </p:nvGrpSpPr>
          <p:grpSpPr>
            <a:xfrm rot="5400000">
              <a:off x="8250964" y="1418918"/>
              <a:ext cx="1806115" cy="1167488"/>
              <a:chOff x="1027134" y="1027134"/>
              <a:chExt cx="2079321" cy="1405856"/>
            </a:xfrm>
          </p:grpSpPr>
          <p:cxnSp>
            <p:nvCxnSpPr>
              <p:cNvPr id="63" name="직선 연결선[R] 62">
                <a:extLst>
                  <a:ext uri="{FF2B5EF4-FFF2-40B4-BE49-F238E27FC236}">
                    <a16:creationId xmlns:a16="http://schemas.microsoft.com/office/drawing/2014/main" id="{99880B84-E0CC-5D41-9262-BF81BECC6EC2}"/>
                  </a:ext>
                </a:extLst>
              </p:cNvPr>
              <p:cNvCxnSpPr/>
              <p:nvPr/>
            </p:nvCxnSpPr>
            <p:spPr>
              <a:xfrm>
                <a:off x="1027134" y="1027134"/>
                <a:ext cx="0" cy="1405856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직선 화살표 연결선 63">
                <a:extLst>
                  <a:ext uri="{FF2B5EF4-FFF2-40B4-BE49-F238E27FC236}">
                    <a16:creationId xmlns:a16="http://schemas.microsoft.com/office/drawing/2014/main" id="{20303E78-6F4D-BB4E-8195-4A02879D70D2}"/>
                  </a:ext>
                </a:extLst>
              </p:cNvPr>
              <p:cNvCxnSpPr/>
              <p:nvPr/>
            </p:nvCxnSpPr>
            <p:spPr>
              <a:xfrm>
                <a:off x="1027134" y="1027134"/>
                <a:ext cx="2079321" cy="0"/>
              </a:xfrm>
              <a:prstGeom prst="straightConnector1">
                <a:avLst/>
              </a:prstGeom>
              <a:ln w="19050">
                <a:solidFill>
                  <a:srgbClr val="00B0F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5" name="직선 연결선[R] 64">
              <a:extLst>
                <a:ext uri="{FF2B5EF4-FFF2-40B4-BE49-F238E27FC236}">
                  <a16:creationId xmlns:a16="http://schemas.microsoft.com/office/drawing/2014/main" id="{42D561BF-1FC5-0C44-9286-9B19C5A5B1B7}"/>
                </a:ext>
              </a:extLst>
            </p:cNvPr>
            <p:cNvCxnSpPr>
              <a:cxnSpLocks/>
              <a:stCxn id="58" idx="1"/>
            </p:cNvCxnSpPr>
            <p:nvPr/>
          </p:nvCxnSpPr>
          <p:spPr>
            <a:xfrm flipH="1" flipV="1">
              <a:off x="5620235" y="959625"/>
              <a:ext cx="2751868" cy="1"/>
            </a:xfrm>
            <a:prstGeom prst="line">
              <a:avLst/>
            </a:prstGeom>
            <a:ln w="190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[R] 65">
              <a:extLst>
                <a:ext uri="{FF2B5EF4-FFF2-40B4-BE49-F238E27FC236}">
                  <a16:creationId xmlns:a16="http://schemas.microsoft.com/office/drawing/2014/main" id="{E4F7702D-EFE2-E44E-857D-2CFE20654E6F}"/>
                </a:ext>
              </a:extLst>
            </p:cNvPr>
            <p:cNvCxnSpPr/>
            <p:nvPr/>
          </p:nvCxnSpPr>
          <p:spPr>
            <a:xfrm>
              <a:off x="5620235" y="959625"/>
              <a:ext cx="0" cy="619459"/>
            </a:xfrm>
            <a:prstGeom prst="line">
              <a:avLst/>
            </a:prstGeom>
            <a:ln w="190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화살표 연결선 66">
              <a:extLst>
                <a:ext uri="{FF2B5EF4-FFF2-40B4-BE49-F238E27FC236}">
                  <a16:creationId xmlns:a16="http://schemas.microsoft.com/office/drawing/2014/main" id="{57E2F4DE-CDF1-E74F-8FFA-E9D06F3E22FF}"/>
                </a:ext>
              </a:extLst>
            </p:cNvPr>
            <p:cNvCxnSpPr/>
            <p:nvPr/>
          </p:nvCxnSpPr>
          <p:spPr>
            <a:xfrm flipH="1">
              <a:off x="4481029" y="1576645"/>
              <a:ext cx="1139206" cy="0"/>
            </a:xfrm>
            <a:prstGeom prst="straightConnector1">
              <a:avLst/>
            </a:prstGeom>
            <a:ln w="1905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CC0820C2-655E-9748-B0AF-74245DBE2553}"/>
                </a:ext>
              </a:extLst>
            </p:cNvPr>
            <p:cNvSpPr/>
            <p:nvPr/>
          </p:nvSpPr>
          <p:spPr>
            <a:xfrm>
              <a:off x="6904494" y="1030857"/>
              <a:ext cx="1657887" cy="137493"/>
            </a:xfrm>
            <a:prstGeom prst="rect">
              <a:avLst/>
            </a:prstGeom>
            <a:noFill/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C3365A30-71F0-B742-BEB1-1683539186D1}"/>
                </a:ext>
              </a:extLst>
            </p:cNvPr>
            <p:cNvSpPr/>
            <p:nvPr/>
          </p:nvSpPr>
          <p:spPr>
            <a:xfrm>
              <a:off x="8896946" y="2894224"/>
              <a:ext cx="1657887" cy="324000"/>
            </a:xfrm>
            <a:prstGeom prst="rect">
              <a:avLst/>
            </a:prstGeom>
            <a:noFill/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B8EC14E4-2623-4F4B-B78C-E2F6BE648C6B}"/>
              </a:ext>
            </a:extLst>
          </p:cNvPr>
          <p:cNvSpPr/>
          <p:nvPr/>
        </p:nvSpPr>
        <p:spPr>
          <a:xfrm>
            <a:off x="5475716" y="761515"/>
            <a:ext cx="6480311" cy="172737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C03F23CC-C6A3-694B-AD03-A7216041BFFF}"/>
              </a:ext>
            </a:extLst>
          </p:cNvPr>
          <p:cNvSpPr/>
          <p:nvPr/>
        </p:nvSpPr>
        <p:spPr>
          <a:xfrm>
            <a:off x="5980331" y="1056124"/>
            <a:ext cx="599602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dirty="0"/>
              <a:t>사용자는 문의사항을 작성 가능</a:t>
            </a:r>
            <a:endParaRPr lang="en-US" altLang="ko-KR" sz="2400" dirty="0"/>
          </a:p>
        </p:txBody>
      </p:sp>
      <p:sp>
        <p:nvSpPr>
          <p:cNvPr id="73" name="삼각형 72">
            <a:extLst>
              <a:ext uri="{FF2B5EF4-FFF2-40B4-BE49-F238E27FC236}">
                <a16:creationId xmlns:a16="http://schemas.microsoft.com/office/drawing/2014/main" id="{8410E312-2789-7644-9D03-DA0E1D9ADEE8}"/>
              </a:ext>
            </a:extLst>
          </p:cNvPr>
          <p:cNvSpPr/>
          <p:nvPr/>
        </p:nvSpPr>
        <p:spPr>
          <a:xfrm rot="5400000">
            <a:off x="5699366" y="1157864"/>
            <a:ext cx="259510" cy="223716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3ACE0CF9-AF10-0549-AA71-DD2C452BE98A}"/>
              </a:ext>
            </a:extLst>
          </p:cNvPr>
          <p:cNvSpPr/>
          <p:nvPr/>
        </p:nvSpPr>
        <p:spPr>
          <a:xfrm>
            <a:off x="5980331" y="1719801"/>
            <a:ext cx="599602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dirty="0"/>
              <a:t>자신이 작성했던 문의사항 조회 가능</a:t>
            </a:r>
            <a:endParaRPr lang="en-US" altLang="ko-KR" sz="2400" dirty="0"/>
          </a:p>
        </p:txBody>
      </p:sp>
      <p:sp>
        <p:nvSpPr>
          <p:cNvPr id="75" name="삼각형 74">
            <a:extLst>
              <a:ext uri="{FF2B5EF4-FFF2-40B4-BE49-F238E27FC236}">
                <a16:creationId xmlns:a16="http://schemas.microsoft.com/office/drawing/2014/main" id="{F6C7AB3A-65AC-EF4F-8F02-62C8584669DF}"/>
              </a:ext>
            </a:extLst>
          </p:cNvPr>
          <p:cNvSpPr/>
          <p:nvPr/>
        </p:nvSpPr>
        <p:spPr>
          <a:xfrm rot="5400000">
            <a:off x="5699366" y="1821541"/>
            <a:ext cx="259510" cy="223716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0BC7938E-CF91-6C40-AE37-47A8285D0C13}"/>
              </a:ext>
            </a:extLst>
          </p:cNvPr>
          <p:cNvSpPr txBox="1"/>
          <p:nvPr/>
        </p:nvSpPr>
        <p:spPr>
          <a:xfrm>
            <a:off x="9322040" y="329215"/>
            <a:ext cx="23218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+mj-ea"/>
                <a:ea typeface="+mj-ea"/>
              </a:rPr>
              <a:t>핵심기능          </a:t>
            </a:r>
            <a:r>
              <a:rPr lang="ko-KR" altLang="en-US" sz="1200" b="1" u="sng" dirty="0">
                <a:solidFill>
                  <a:srgbClr val="C00000"/>
                </a:solidFill>
                <a:latin typeface="+mj-ea"/>
                <a:ea typeface="+mj-ea"/>
              </a:rPr>
              <a:t>부가기능     </a:t>
            </a:r>
            <a:r>
              <a:rPr lang="ko-KR" altLang="en-US" sz="1200" dirty="0">
                <a:latin typeface="+mj-ea"/>
                <a:ea typeface="+mj-ea"/>
              </a:rPr>
              <a:t>   </a:t>
            </a:r>
            <a:r>
              <a:rPr lang="ko-KR" altLang="en-US" sz="1200" dirty="0">
                <a:latin typeface="+mj-ea"/>
              </a:rPr>
              <a:t> </a:t>
            </a:r>
            <a:endParaRPr lang="ko-KR" altLang="en-US" sz="1200" dirty="0">
              <a:latin typeface="+mj-ea"/>
              <a:ea typeface="+mj-ea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C1B81301-AF6F-F24F-88F3-8B5E97990790}"/>
              </a:ext>
            </a:extLst>
          </p:cNvPr>
          <p:cNvSpPr txBox="1"/>
          <p:nvPr/>
        </p:nvSpPr>
        <p:spPr>
          <a:xfrm>
            <a:off x="255585" y="229853"/>
            <a:ext cx="2321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+mj-ea"/>
                <a:ea typeface="+mj-ea"/>
              </a:rPr>
              <a:t>3.</a:t>
            </a:r>
            <a:r>
              <a:rPr lang="ko-KR" altLang="en-US" sz="1600" b="1" dirty="0">
                <a:latin typeface="+mj-ea"/>
                <a:ea typeface="+mj-ea"/>
              </a:rPr>
              <a:t>제공 기능</a:t>
            </a:r>
          </a:p>
        </p:txBody>
      </p:sp>
    </p:spTree>
    <p:extLst>
      <p:ext uri="{BB962C8B-B14F-4D97-AF65-F5344CB8AC3E}">
        <p14:creationId xmlns:p14="http://schemas.microsoft.com/office/powerpoint/2010/main" val="2397154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animBg="1"/>
      <p:bldP spid="72" grpId="0"/>
      <p:bldP spid="73" grpId="0" animBg="1"/>
      <p:bldP spid="74" grpId="0"/>
      <p:bldP spid="7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6D7F310A-ABEC-244B-9E25-19EBB596D579}"/>
              </a:ext>
            </a:extLst>
          </p:cNvPr>
          <p:cNvSpPr/>
          <p:nvPr/>
        </p:nvSpPr>
        <p:spPr>
          <a:xfrm>
            <a:off x="954199" y="764992"/>
            <a:ext cx="264848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2400" b="1" dirty="0">
                <a:ln w="0"/>
              </a:rPr>
              <a:t>부가기능 </a:t>
            </a:r>
            <a:r>
              <a:rPr lang="en-US" altLang="ko-KR" b="1" dirty="0">
                <a:ln w="0"/>
              </a:rPr>
              <a:t>–</a:t>
            </a:r>
            <a:r>
              <a:rPr lang="ko-KR" altLang="en-US" b="1" dirty="0">
                <a:ln w="0"/>
              </a:rPr>
              <a:t> </a:t>
            </a:r>
            <a:r>
              <a:rPr lang="ko-KR" altLang="en-US" b="1" dirty="0" err="1">
                <a:ln w="0"/>
              </a:rPr>
              <a:t>관심목록</a:t>
            </a:r>
            <a:endParaRPr lang="ko-KR" altLang="en-US" b="1" dirty="0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E0F3823B-88DD-2F4A-88A1-43D405197DAD}"/>
              </a:ext>
            </a:extLst>
          </p:cNvPr>
          <p:cNvSpPr/>
          <p:nvPr/>
        </p:nvSpPr>
        <p:spPr>
          <a:xfrm>
            <a:off x="712393" y="894242"/>
            <a:ext cx="163084" cy="163084"/>
          </a:xfrm>
          <a:prstGeom prst="ellipse">
            <a:avLst/>
          </a:prstGeom>
          <a:noFill/>
          <a:ln w="38100">
            <a:solidFill>
              <a:srgbClr val="CB18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79CF0300-DAEB-B647-9247-836017B6414D}"/>
              </a:ext>
            </a:extLst>
          </p:cNvPr>
          <p:cNvGrpSpPr/>
          <p:nvPr/>
        </p:nvGrpSpPr>
        <p:grpSpPr>
          <a:xfrm>
            <a:off x="715440" y="1308050"/>
            <a:ext cx="10377664" cy="5229013"/>
            <a:chOff x="-139672" y="506534"/>
            <a:chExt cx="10377664" cy="5229013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C247992B-2743-1645-8007-4AA0C81F70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-139672" y="2036868"/>
              <a:ext cx="3600000" cy="3600000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AF040174-37E3-284B-82EF-E749207FA52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2115503" y="506534"/>
              <a:ext cx="3600000" cy="3600000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6015925A-E9FB-F24B-A02D-0C721595D5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4372838" y="2135547"/>
              <a:ext cx="3600000" cy="3600000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C5B7609D-CC1D-AD4C-A562-6D5D7D176D7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09009" y="874127"/>
              <a:ext cx="1827023" cy="2695610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57C21CDA-BAE7-FD42-9E7F-0CE3CD5DF64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256131" y="2543168"/>
              <a:ext cx="1827023" cy="2638800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E73C1890-8474-0A45-B324-229383E90CB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51674" y="2432614"/>
              <a:ext cx="1800000" cy="2638150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FD54A0D3-D60F-7445-9899-92E390A84A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6637992" y="506534"/>
              <a:ext cx="3600000" cy="3600000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4335C4AE-603B-174D-92A9-DFFE55659B9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521550" y="906322"/>
              <a:ext cx="1826758" cy="2638800"/>
            </a:xfrm>
            <a:prstGeom prst="rect">
              <a:avLst/>
            </a:prstGeom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4D56E29A-48F5-F847-B4AF-A9351BF4A893}"/>
                </a:ext>
              </a:extLst>
            </p:cNvPr>
            <p:cNvSpPr/>
            <p:nvPr/>
          </p:nvSpPr>
          <p:spPr>
            <a:xfrm>
              <a:off x="2339439" y="2473765"/>
              <a:ext cx="231174" cy="186307"/>
            </a:xfrm>
            <a:prstGeom prst="rect">
              <a:avLst/>
            </a:prstGeom>
            <a:noFill/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14" name="직선 연결선[R] 13">
              <a:extLst>
                <a:ext uri="{FF2B5EF4-FFF2-40B4-BE49-F238E27FC236}">
                  <a16:creationId xmlns:a16="http://schemas.microsoft.com/office/drawing/2014/main" id="{774A380C-8894-6043-A36A-22417E3A0C70}"/>
                </a:ext>
              </a:extLst>
            </p:cNvPr>
            <p:cNvCxnSpPr/>
            <p:nvPr/>
          </p:nvCxnSpPr>
          <p:spPr>
            <a:xfrm>
              <a:off x="2570613" y="2543168"/>
              <a:ext cx="1466997" cy="0"/>
            </a:xfrm>
            <a:prstGeom prst="line">
              <a:avLst/>
            </a:prstGeom>
            <a:ln w="190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[R] 14">
              <a:extLst>
                <a:ext uri="{FF2B5EF4-FFF2-40B4-BE49-F238E27FC236}">
                  <a16:creationId xmlns:a16="http://schemas.microsoft.com/office/drawing/2014/main" id="{55E2E48F-2388-BA4A-B1F3-7E579BECCA70}"/>
                </a:ext>
              </a:extLst>
            </p:cNvPr>
            <p:cNvCxnSpPr>
              <a:cxnSpLocks/>
            </p:cNvCxnSpPr>
            <p:nvPr/>
          </p:nvCxnSpPr>
          <p:spPr>
            <a:xfrm>
              <a:off x="4037611" y="2531293"/>
              <a:ext cx="0" cy="330662"/>
            </a:xfrm>
            <a:prstGeom prst="line">
              <a:avLst/>
            </a:prstGeom>
            <a:ln w="190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4949A2F0-11AC-D94F-98D8-517B34264690}"/>
                </a:ext>
              </a:extLst>
            </p:cNvPr>
            <p:cNvCxnSpPr>
              <a:cxnSpLocks/>
            </p:cNvCxnSpPr>
            <p:nvPr/>
          </p:nvCxnSpPr>
          <p:spPr>
            <a:xfrm>
              <a:off x="4037613" y="2861955"/>
              <a:ext cx="1218518" cy="0"/>
            </a:xfrm>
            <a:prstGeom prst="straightConnector1">
              <a:avLst/>
            </a:prstGeom>
            <a:ln w="1905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8DDB418D-6B0E-E944-9CC1-F950A36935C8}"/>
                </a:ext>
              </a:extLst>
            </p:cNvPr>
            <p:cNvSpPr/>
            <p:nvPr/>
          </p:nvSpPr>
          <p:spPr>
            <a:xfrm>
              <a:off x="5269061" y="2741796"/>
              <a:ext cx="1798396" cy="180000"/>
            </a:xfrm>
            <a:prstGeom prst="rect">
              <a:avLst/>
            </a:prstGeom>
            <a:noFill/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33E6D6A6-AD63-4E43-9A6B-50EAB6BA810B}"/>
                </a:ext>
              </a:extLst>
            </p:cNvPr>
            <p:cNvSpPr/>
            <p:nvPr/>
          </p:nvSpPr>
          <p:spPr>
            <a:xfrm>
              <a:off x="3001092" y="1459255"/>
              <a:ext cx="953391" cy="131558"/>
            </a:xfrm>
            <a:prstGeom prst="rect">
              <a:avLst/>
            </a:prstGeom>
            <a:noFill/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D3392379-8F08-AE4D-B560-49782C806118}"/>
                </a:ext>
              </a:extLst>
            </p:cNvPr>
            <p:cNvGrpSpPr/>
            <p:nvPr/>
          </p:nvGrpSpPr>
          <p:grpSpPr>
            <a:xfrm>
              <a:off x="3476005" y="1610739"/>
              <a:ext cx="1695252" cy="2544126"/>
              <a:chOff x="4699768" y="3113469"/>
              <a:chExt cx="691629" cy="1589160"/>
            </a:xfrm>
          </p:grpSpPr>
          <p:cxnSp>
            <p:nvCxnSpPr>
              <p:cNvPr id="20" name="직선 연결선[R] 19">
                <a:extLst>
                  <a:ext uri="{FF2B5EF4-FFF2-40B4-BE49-F238E27FC236}">
                    <a16:creationId xmlns:a16="http://schemas.microsoft.com/office/drawing/2014/main" id="{73E54A2C-D7A4-F845-BEC3-4EE3618F4020}"/>
                  </a:ext>
                </a:extLst>
              </p:cNvPr>
              <p:cNvCxnSpPr/>
              <p:nvPr/>
            </p:nvCxnSpPr>
            <p:spPr>
              <a:xfrm>
                <a:off x="4699768" y="3113469"/>
                <a:ext cx="0" cy="1577284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화살표 연결선 20">
                <a:extLst>
                  <a:ext uri="{FF2B5EF4-FFF2-40B4-BE49-F238E27FC236}">
                    <a16:creationId xmlns:a16="http://schemas.microsoft.com/office/drawing/2014/main" id="{9497A98C-484E-0348-82C2-6EAE42F898BA}"/>
                  </a:ext>
                </a:extLst>
              </p:cNvPr>
              <p:cNvCxnSpPr/>
              <p:nvPr/>
            </p:nvCxnSpPr>
            <p:spPr>
              <a:xfrm>
                <a:off x="4699768" y="4702629"/>
                <a:ext cx="691629" cy="0"/>
              </a:xfrm>
              <a:prstGeom prst="straightConnector1">
                <a:avLst/>
              </a:prstGeom>
              <a:ln w="19050">
                <a:solidFill>
                  <a:srgbClr val="00B0F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B2AFD9F6-7B89-8B4E-A812-85E46023E03E}"/>
                </a:ext>
              </a:extLst>
            </p:cNvPr>
            <p:cNvGrpSpPr/>
            <p:nvPr/>
          </p:nvGrpSpPr>
          <p:grpSpPr>
            <a:xfrm>
              <a:off x="6176253" y="1701987"/>
              <a:ext cx="1242126" cy="1030262"/>
              <a:chOff x="1027134" y="1027134"/>
              <a:chExt cx="2079321" cy="1405856"/>
            </a:xfrm>
          </p:grpSpPr>
          <p:cxnSp>
            <p:nvCxnSpPr>
              <p:cNvPr id="23" name="직선 연결선[R] 22">
                <a:extLst>
                  <a:ext uri="{FF2B5EF4-FFF2-40B4-BE49-F238E27FC236}">
                    <a16:creationId xmlns:a16="http://schemas.microsoft.com/office/drawing/2014/main" id="{1AA2C3E4-AA29-F94F-93BB-AB15354360AC}"/>
                  </a:ext>
                </a:extLst>
              </p:cNvPr>
              <p:cNvCxnSpPr/>
              <p:nvPr/>
            </p:nvCxnSpPr>
            <p:spPr>
              <a:xfrm>
                <a:off x="1027134" y="1027134"/>
                <a:ext cx="0" cy="1405856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직선 화살표 연결선 23">
                <a:extLst>
                  <a:ext uri="{FF2B5EF4-FFF2-40B4-BE49-F238E27FC236}">
                    <a16:creationId xmlns:a16="http://schemas.microsoft.com/office/drawing/2014/main" id="{70B3B06F-E25D-8844-981F-571D6DF325C5}"/>
                  </a:ext>
                </a:extLst>
              </p:cNvPr>
              <p:cNvCxnSpPr/>
              <p:nvPr/>
            </p:nvCxnSpPr>
            <p:spPr>
              <a:xfrm>
                <a:off x="1027134" y="1027134"/>
                <a:ext cx="2079321" cy="0"/>
              </a:xfrm>
              <a:prstGeom prst="straightConnector1">
                <a:avLst/>
              </a:prstGeom>
              <a:ln w="19050">
                <a:solidFill>
                  <a:srgbClr val="00B0F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45D44D06-6459-1A44-9A7E-661AB35BDF59}"/>
              </a:ext>
            </a:extLst>
          </p:cNvPr>
          <p:cNvSpPr/>
          <p:nvPr/>
        </p:nvSpPr>
        <p:spPr>
          <a:xfrm>
            <a:off x="5475716" y="820508"/>
            <a:ext cx="6480311" cy="13083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5698EC4D-97B6-FC49-9060-49EBC19065DE}"/>
              </a:ext>
            </a:extLst>
          </p:cNvPr>
          <p:cNvSpPr/>
          <p:nvPr/>
        </p:nvSpPr>
        <p:spPr>
          <a:xfrm>
            <a:off x="5881178" y="1115117"/>
            <a:ext cx="621724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dirty="0"/>
              <a:t>로그인 한 사용자 상권 분석 기능 이용 중에 관심있는 지역 저장 가능</a:t>
            </a:r>
            <a:endParaRPr lang="en-US" altLang="ko-KR" sz="2400" dirty="0"/>
          </a:p>
        </p:txBody>
      </p:sp>
      <p:sp>
        <p:nvSpPr>
          <p:cNvPr id="34" name="삼각형 33">
            <a:extLst>
              <a:ext uri="{FF2B5EF4-FFF2-40B4-BE49-F238E27FC236}">
                <a16:creationId xmlns:a16="http://schemas.microsoft.com/office/drawing/2014/main" id="{B1F7E692-94C7-A148-AE8D-8FB5CCD638F8}"/>
              </a:ext>
            </a:extLst>
          </p:cNvPr>
          <p:cNvSpPr/>
          <p:nvPr/>
        </p:nvSpPr>
        <p:spPr>
          <a:xfrm rot="5400000">
            <a:off x="5699366" y="1216857"/>
            <a:ext cx="259510" cy="223716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A528556-3FEF-604F-8FEB-8289CB75FF31}"/>
              </a:ext>
            </a:extLst>
          </p:cNvPr>
          <p:cNvSpPr txBox="1"/>
          <p:nvPr/>
        </p:nvSpPr>
        <p:spPr>
          <a:xfrm>
            <a:off x="9322040" y="329215"/>
            <a:ext cx="23218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+mj-ea"/>
                <a:ea typeface="+mj-ea"/>
              </a:rPr>
              <a:t>핵심기능          </a:t>
            </a:r>
            <a:r>
              <a:rPr lang="ko-KR" altLang="en-US" sz="1200" b="1" u="sng" dirty="0">
                <a:solidFill>
                  <a:srgbClr val="C00000"/>
                </a:solidFill>
                <a:latin typeface="+mj-ea"/>
                <a:ea typeface="+mj-ea"/>
              </a:rPr>
              <a:t>부가기능     </a:t>
            </a:r>
            <a:r>
              <a:rPr lang="ko-KR" altLang="en-US" sz="1200" dirty="0">
                <a:latin typeface="+mj-ea"/>
                <a:ea typeface="+mj-ea"/>
              </a:rPr>
              <a:t>   </a:t>
            </a:r>
            <a:r>
              <a:rPr lang="ko-KR" altLang="en-US" sz="1200" dirty="0">
                <a:latin typeface="+mj-ea"/>
              </a:rPr>
              <a:t> </a:t>
            </a:r>
            <a:endParaRPr lang="ko-KR" altLang="en-US" sz="1200" dirty="0">
              <a:latin typeface="+mj-ea"/>
              <a:ea typeface="+mj-ea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A0087CE-4113-6845-BEEA-A966F535D9F8}"/>
              </a:ext>
            </a:extLst>
          </p:cNvPr>
          <p:cNvSpPr txBox="1"/>
          <p:nvPr/>
        </p:nvSpPr>
        <p:spPr>
          <a:xfrm>
            <a:off x="241071" y="219561"/>
            <a:ext cx="2321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+mj-ea"/>
                <a:ea typeface="+mj-ea"/>
              </a:rPr>
              <a:t>3.</a:t>
            </a:r>
            <a:r>
              <a:rPr lang="ko-KR" altLang="en-US" sz="1600" b="1" dirty="0">
                <a:latin typeface="+mj-ea"/>
                <a:ea typeface="+mj-ea"/>
              </a:rPr>
              <a:t>제공 기능</a:t>
            </a:r>
          </a:p>
        </p:txBody>
      </p:sp>
    </p:spTree>
    <p:extLst>
      <p:ext uri="{BB962C8B-B14F-4D97-AF65-F5344CB8AC3E}">
        <p14:creationId xmlns:p14="http://schemas.microsoft.com/office/powerpoint/2010/main" val="3608780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/>
      <p:bldP spid="3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6D7F310A-ABEC-244B-9E25-19EBB596D579}"/>
              </a:ext>
            </a:extLst>
          </p:cNvPr>
          <p:cNvSpPr/>
          <p:nvPr/>
        </p:nvSpPr>
        <p:spPr>
          <a:xfrm>
            <a:off x="954199" y="764992"/>
            <a:ext cx="35509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2400" b="1" dirty="0">
                <a:ln w="0"/>
              </a:rPr>
              <a:t>부가기능 </a:t>
            </a:r>
            <a:r>
              <a:rPr lang="en-US" altLang="ko-KR" b="1" dirty="0">
                <a:ln w="0"/>
              </a:rPr>
              <a:t>–</a:t>
            </a:r>
            <a:r>
              <a:rPr lang="ko-KR" altLang="en-US" b="1" dirty="0">
                <a:ln w="0"/>
              </a:rPr>
              <a:t> </a:t>
            </a:r>
            <a:r>
              <a:rPr lang="ko-KR" altLang="en-US" b="1" dirty="0" err="1">
                <a:ln w="0"/>
              </a:rPr>
              <a:t>광고배너</a:t>
            </a:r>
            <a:r>
              <a:rPr lang="en-US" altLang="ko-KR" b="1" dirty="0">
                <a:ln w="0"/>
              </a:rPr>
              <a:t>/</a:t>
            </a:r>
            <a:r>
              <a:rPr lang="ko-KR" altLang="en-US" b="1" dirty="0" err="1">
                <a:ln w="0"/>
              </a:rPr>
              <a:t>핫이슈</a:t>
            </a:r>
            <a:endParaRPr lang="ko-KR" altLang="en-US" b="1" dirty="0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E0F3823B-88DD-2F4A-88A1-43D405197DAD}"/>
              </a:ext>
            </a:extLst>
          </p:cNvPr>
          <p:cNvSpPr/>
          <p:nvPr/>
        </p:nvSpPr>
        <p:spPr>
          <a:xfrm>
            <a:off x="712393" y="894242"/>
            <a:ext cx="163084" cy="163084"/>
          </a:xfrm>
          <a:prstGeom prst="ellipse">
            <a:avLst/>
          </a:prstGeom>
          <a:noFill/>
          <a:ln w="38100">
            <a:solidFill>
              <a:srgbClr val="CB18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19C89C9D-B92E-6644-9178-8D7C74DBCD90}"/>
              </a:ext>
            </a:extLst>
          </p:cNvPr>
          <p:cNvGrpSpPr/>
          <p:nvPr/>
        </p:nvGrpSpPr>
        <p:grpSpPr>
          <a:xfrm>
            <a:off x="2187566" y="1919011"/>
            <a:ext cx="7816868" cy="4344201"/>
            <a:chOff x="916128" y="1638794"/>
            <a:chExt cx="7816868" cy="4344201"/>
          </a:xfrm>
        </p:grpSpPr>
        <p:pic>
          <p:nvPicPr>
            <p:cNvPr id="11" name="그림 10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53D2DEFC-135B-6945-8CC4-26D3D651C835}"/>
                </a:ext>
              </a:extLst>
            </p:cNvPr>
            <p:cNvPicPr>
              <a:picLocks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81588" y="2129742"/>
              <a:ext cx="2210400" cy="3171600"/>
            </a:xfrm>
            <a:prstGeom prst="rect">
              <a:avLst/>
            </a:prstGeom>
          </p:spPr>
        </p:pic>
        <p:pic>
          <p:nvPicPr>
            <p:cNvPr id="12" name="그림 11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3B3071BB-DF7F-3645-920B-0B892EFA21F1}"/>
                </a:ext>
              </a:extLst>
            </p:cNvPr>
            <p:cNvPicPr>
              <a:picLocks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454256" y="2129742"/>
              <a:ext cx="2210400" cy="3171600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0C581468-57E8-2843-A167-3834F25C11D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916128" y="1638795"/>
              <a:ext cx="4344200" cy="4344200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5557FBD4-5800-E34A-9AEA-4A43365A2D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4388796" y="1638794"/>
              <a:ext cx="4344200" cy="4344200"/>
            </a:xfrm>
            <a:prstGeom prst="rect">
              <a:avLst/>
            </a:prstGeom>
          </p:spPr>
        </p:pic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09394133-DDA7-3449-B9A0-8C9D67A2FA63}"/>
                </a:ext>
              </a:extLst>
            </p:cNvPr>
            <p:cNvSpPr/>
            <p:nvPr/>
          </p:nvSpPr>
          <p:spPr>
            <a:xfrm>
              <a:off x="5454256" y="4116969"/>
              <a:ext cx="2194902" cy="1184373"/>
            </a:xfrm>
            <a:prstGeom prst="rect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67DB7464-C0D0-5842-94B0-2955A1E5D0CE}"/>
                </a:ext>
              </a:extLst>
            </p:cNvPr>
            <p:cNvSpPr/>
            <p:nvPr/>
          </p:nvSpPr>
          <p:spPr>
            <a:xfrm>
              <a:off x="1982190" y="3022460"/>
              <a:ext cx="2209798" cy="575763"/>
            </a:xfrm>
            <a:prstGeom prst="rect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6807BBF-0BF9-8E45-A8E6-825F60DDA3BF}"/>
              </a:ext>
            </a:extLst>
          </p:cNvPr>
          <p:cNvSpPr/>
          <p:nvPr/>
        </p:nvSpPr>
        <p:spPr>
          <a:xfrm>
            <a:off x="5505213" y="732019"/>
            <a:ext cx="6480311" cy="20090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95BA5F2-4F11-5F4F-AB4E-93323F5FA0AA}"/>
              </a:ext>
            </a:extLst>
          </p:cNvPr>
          <p:cNvSpPr/>
          <p:nvPr/>
        </p:nvSpPr>
        <p:spPr>
          <a:xfrm>
            <a:off x="6009828" y="1026628"/>
            <a:ext cx="599602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/>
              <a:t>상권 관련 광고를 제공해주는 광고 배너</a:t>
            </a:r>
            <a:endParaRPr lang="en-US" altLang="ko-KR" sz="2400" dirty="0"/>
          </a:p>
        </p:txBody>
      </p:sp>
      <p:sp>
        <p:nvSpPr>
          <p:cNvPr id="22" name="삼각형 21">
            <a:extLst>
              <a:ext uri="{FF2B5EF4-FFF2-40B4-BE49-F238E27FC236}">
                <a16:creationId xmlns:a16="http://schemas.microsoft.com/office/drawing/2014/main" id="{2A3B398B-20A6-C749-9FA8-4401BDB517E6}"/>
              </a:ext>
            </a:extLst>
          </p:cNvPr>
          <p:cNvSpPr/>
          <p:nvPr/>
        </p:nvSpPr>
        <p:spPr>
          <a:xfrm rot="5400000">
            <a:off x="5728863" y="1128368"/>
            <a:ext cx="259510" cy="223716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F420210-A982-5B4C-9F74-A2984D4BE6D7}"/>
              </a:ext>
            </a:extLst>
          </p:cNvPr>
          <p:cNvSpPr/>
          <p:nvPr/>
        </p:nvSpPr>
        <p:spPr>
          <a:xfrm>
            <a:off x="6009828" y="1690305"/>
            <a:ext cx="599602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/>
              <a:t>최근 이슈인 뉴스들을 제공해주는 </a:t>
            </a:r>
            <a:r>
              <a:rPr lang="ko-KR" altLang="en-US" sz="2400" dirty="0" err="1"/>
              <a:t>핫이슈</a:t>
            </a:r>
            <a:r>
              <a:rPr lang="ko-KR" altLang="en-US" sz="2400" dirty="0"/>
              <a:t> 기능</a:t>
            </a:r>
            <a:endParaRPr lang="en-US" altLang="ko-KR" sz="2400" dirty="0"/>
          </a:p>
        </p:txBody>
      </p:sp>
      <p:sp>
        <p:nvSpPr>
          <p:cNvPr id="24" name="삼각형 23">
            <a:extLst>
              <a:ext uri="{FF2B5EF4-FFF2-40B4-BE49-F238E27FC236}">
                <a16:creationId xmlns:a16="http://schemas.microsoft.com/office/drawing/2014/main" id="{804FB6D4-E65C-CE48-8B01-2EB9FD1C9D47}"/>
              </a:ext>
            </a:extLst>
          </p:cNvPr>
          <p:cNvSpPr/>
          <p:nvPr/>
        </p:nvSpPr>
        <p:spPr>
          <a:xfrm rot="5400000">
            <a:off x="5728863" y="1792045"/>
            <a:ext cx="259510" cy="223716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474B2E8-7ED9-C145-8D10-7B4E67F033AA}"/>
              </a:ext>
            </a:extLst>
          </p:cNvPr>
          <p:cNvSpPr txBox="1"/>
          <p:nvPr/>
        </p:nvSpPr>
        <p:spPr>
          <a:xfrm>
            <a:off x="241071" y="219561"/>
            <a:ext cx="2321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+mj-ea"/>
                <a:ea typeface="+mj-ea"/>
              </a:rPr>
              <a:t>3.</a:t>
            </a:r>
            <a:r>
              <a:rPr lang="ko-KR" altLang="en-US" sz="1600" b="1" dirty="0">
                <a:latin typeface="+mj-ea"/>
                <a:ea typeface="+mj-ea"/>
              </a:rPr>
              <a:t>제공 기능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659331A-C3B3-2C45-B5A9-1BEB5646B489}"/>
              </a:ext>
            </a:extLst>
          </p:cNvPr>
          <p:cNvSpPr txBox="1"/>
          <p:nvPr/>
        </p:nvSpPr>
        <p:spPr>
          <a:xfrm>
            <a:off x="9322040" y="329215"/>
            <a:ext cx="23218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+mj-ea"/>
                <a:ea typeface="+mj-ea"/>
              </a:rPr>
              <a:t>핵심기능          </a:t>
            </a:r>
            <a:r>
              <a:rPr lang="ko-KR" altLang="en-US" sz="1200" b="1" u="sng" dirty="0">
                <a:solidFill>
                  <a:srgbClr val="C00000"/>
                </a:solidFill>
                <a:latin typeface="+mj-ea"/>
                <a:ea typeface="+mj-ea"/>
              </a:rPr>
              <a:t>부가기능     </a:t>
            </a:r>
            <a:r>
              <a:rPr lang="ko-KR" altLang="en-US" sz="1200" dirty="0">
                <a:latin typeface="+mj-ea"/>
                <a:ea typeface="+mj-ea"/>
              </a:rPr>
              <a:t>   </a:t>
            </a:r>
            <a:r>
              <a:rPr lang="ko-KR" altLang="en-US" sz="1200" dirty="0">
                <a:latin typeface="+mj-ea"/>
              </a:rPr>
              <a:t> </a:t>
            </a:r>
            <a:endParaRPr lang="ko-KR" altLang="en-US" sz="12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507576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/>
      <p:bldP spid="22" grpId="0" animBg="1"/>
      <p:bldP spid="23" grpId="0"/>
      <p:bldP spid="2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6D7F310A-ABEC-244B-9E25-19EBB596D579}"/>
              </a:ext>
            </a:extLst>
          </p:cNvPr>
          <p:cNvSpPr/>
          <p:nvPr/>
        </p:nvSpPr>
        <p:spPr>
          <a:xfrm>
            <a:off x="954199" y="764992"/>
            <a:ext cx="400462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2400" b="1" dirty="0">
                <a:ln w="0"/>
              </a:rPr>
              <a:t>부가기능 </a:t>
            </a:r>
            <a:r>
              <a:rPr lang="en-US" altLang="ko-KR" b="1" dirty="0">
                <a:ln w="0"/>
              </a:rPr>
              <a:t>–</a:t>
            </a:r>
            <a:r>
              <a:rPr lang="ko-KR" altLang="en-US" b="1" dirty="0">
                <a:ln w="0"/>
              </a:rPr>
              <a:t> </a:t>
            </a:r>
            <a:r>
              <a:rPr lang="ko-KR" altLang="en-US" b="1" dirty="0" err="1">
                <a:ln w="0"/>
              </a:rPr>
              <a:t>인트로</a:t>
            </a:r>
            <a:r>
              <a:rPr lang="en-US" altLang="ko-KR" b="1" dirty="0">
                <a:ln w="0"/>
              </a:rPr>
              <a:t>/</a:t>
            </a:r>
            <a:r>
              <a:rPr lang="ko-KR" altLang="en-US" b="1" dirty="0">
                <a:ln w="0"/>
              </a:rPr>
              <a:t>도움말</a:t>
            </a:r>
            <a:r>
              <a:rPr lang="en-US" altLang="ko-KR" b="1" dirty="0">
                <a:ln w="0"/>
              </a:rPr>
              <a:t>/</a:t>
            </a:r>
            <a:r>
              <a:rPr lang="ko-KR" altLang="en-US" b="1" dirty="0" err="1">
                <a:ln w="0"/>
              </a:rPr>
              <a:t>드로어</a:t>
            </a:r>
            <a:endParaRPr lang="ko-KR" altLang="en-US" b="1" dirty="0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E0F3823B-88DD-2F4A-88A1-43D405197DAD}"/>
              </a:ext>
            </a:extLst>
          </p:cNvPr>
          <p:cNvSpPr/>
          <p:nvPr/>
        </p:nvSpPr>
        <p:spPr>
          <a:xfrm>
            <a:off x="712393" y="894242"/>
            <a:ext cx="163084" cy="163084"/>
          </a:xfrm>
          <a:prstGeom prst="ellipse">
            <a:avLst/>
          </a:prstGeom>
          <a:noFill/>
          <a:ln w="38100">
            <a:solidFill>
              <a:srgbClr val="CB18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416B354D-2458-B847-B366-55657D73C676}"/>
              </a:ext>
            </a:extLst>
          </p:cNvPr>
          <p:cNvGrpSpPr/>
          <p:nvPr/>
        </p:nvGrpSpPr>
        <p:grpSpPr>
          <a:xfrm>
            <a:off x="-492478" y="1643062"/>
            <a:ext cx="13123266" cy="4290784"/>
            <a:chOff x="-129558" y="1679656"/>
            <a:chExt cx="12234319" cy="4000134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5010FDA7-F324-6043-9D26-A628C5B57C9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-129558" y="2031282"/>
              <a:ext cx="3600000" cy="3600000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5DA688CA-0625-2E4A-8C8E-385DC7CA23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65294" y="2420492"/>
              <a:ext cx="1816148" cy="2641677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58D17BB7-395C-C846-B729-5E4BBA0387AB}"/>
                </a:ext>
              </a:extLst>
            </p:cNvPr>
            <p:cNvPicPr>
              <a:picLocks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844066" y="2468277"/>
              <a:ext cx="1821600" cy="2642400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BC04D633-48EE-234E-9590-355C15028B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2944396" y="2079790"/>
              <a:ext cx="3600000" cy="3600000"/>
            </a:xfrm>
            <a:prstGeom prst="rect">
              <a:avLst/>
            </a:prstGeom>
          </p:spPr>
        </p:pic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FF7AB81E-785D-684E-B822-4D6B68579A28}"/>
                </a:ext>
              </a:extLst>
            </p:cNvPr>
            <p:cNvGrpSpPr/>
            <p:nvPr/>
          </p:nvGrpSpPr>
          <p:grpSpPr>
            <a:xfrm>
              <a:off x="5933770" y="1679656"/>
              <a:ext cx="6170991" cy="4000134"/>
              <a:chOff x="3203758" y="337032"/>
              <a:chExt cx="7873399" cy="5527904"/>
            </a:xfrm>
          </p:grpSpPr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2D1EE2B1-6720-D047-B33C-55348BF3FF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5400000">
                <a:off x="2968784" y="1129216"/>
                <a:ext cx="4970694" cy="4500746"/>
              </a:xfrm>
              <a:prstGeom prst="rect">
                <a:avLst/>
              </a:prstGeom>
            </p:spPr>
          </p:pic>
          <p:pic>
            <p:nvPicPr>
              <p:cNvPr id="10" name="그림 9">
                <a:extLst>
                  <a:ext uri="{FF2B5EF4-FFF2-40B4-BE49-F238E27FC236}">
                    <a16:creationId xmlns:a16="http://schemas.microsoft.com/office/drawing/2014/main" id="{49460E5D-5CE2-5049-BE52-BF89B28DB0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326038" y="1454327"/>
                <a:ext cx="2250000" cy="3600000"/>
              </a:xfrm>
              <a:prstGeom prst="rect">
                <a:avLst/>
              </a:prstGeom>
            </p:spPr>
          </p:pic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6D4B6C90-A7AE-904E-90BB-CEDB90C061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5400000">
                <a:off x="6341437" y="1129216"/>
                <a:ext cx="4970694" cy="4500746"/>
              </a:xfrm>
              <a:prstGeom prst="rect">
                <a:avLst/>
              </a:prstGeom>
            </p:spPr>
          </p:pic>
          <p:pic>
            <p:nvPicPr>
              <p:cNvPr id="12" name="그림 11">
                <a:extLst>
                  <a:ext uri="{FF2B5EF4-FFF2-40B4-BE49-F238E27FC236}">
                    <a16:creationId xmlns:a16="http://schemas.microsoft.com/office/drawing/2014/main" id="{4DC7C69D-D063-5249-8454-CAA6EAA63C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696481" y="1444293"/>
                <a:ext cx="2272499" cy="3636000"/>
              </a:xfrm>
              <a:prstGeom prst="rect">
                <a:avLst/>
              </a:prstGeom>
            </p:spPr>
          </p:pic>
          <p:pic>
            <p:nvPicPr>
              <p:cNvPr id="13" name="그림 12" descr="스크린샷이(가) 표시된 사진&#10;&#10;자동 생성된 설명">
                <a:extLst>
                  <a:ext uri="{FF2B5EF4-FFF2-40B4-BE49-F238E27FC236}">
                    <a16:creationId xmlns:a16="http://schemas.microsoft.com/office/drawing/2014/main" id="{5665192E-C945-0542-8F99-94B64081A5EB}"/>
                  </a:ext>
                </a:extLst>
              </p:cNvPr>
              <p:cNvPicPr>
                <a:picLocks/>
              </p:cNvPicPr>
              <p:nvPr/>
            </p:nvPicPr>
            <p:blipFill>
              <a:blip r:embed="rId8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333276" y="1444293"/>
                <a:ext cx="2250000" cy="3600000"/>
              </a:xfrm>
              <a:prstGeom prst="rect">
                <a:avLst/>
              </a:prstGeom>
            </p:spPr>
          </p:pic>
          <p:pic>
            <p:nvPicPr>
              <p:cNvPr id="14" name="그림 13" descr="텍스트이(가) 표시된 사진&#10;&#10;자동 생성된 설명">
                <a:extLst>
                  <a:ext uri="{FF2B5EF4-FFF2-40B4-BE49-F238E27FC236}">
                    <a16:creationId xmlns:a16="http://schemas.microsoft.com/office/drawing/2014/main" id="{7BCC413A-E88F-7942-AB67-6044050414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711742" y="1462293"/>
                <a:ext cx="2250000" cy="3600000"/>
              </a:xfrm>
              <a:prstGeom prst="rect">
                <a:avLst/>
              </a:prstGeom>
            </p:spPr>
          </p:pic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79E48222-D60D-D844-9938-A705FD1F575B}"/>
                  </a:ext>
                </a:extLst>
              </p:cNvPr>
              <p:cNvGrpSpPr/>
              <p:nvPr/>
            </p:nvGrpSpPr>
            <p:grpSpPr>
              <a:xfrm>
                <a:off x="4323828" y="337032"/>
                <a:ext cx="3110351" cy="2703163"/>
                <a:chOff x="1606028" y="409005"/>
                <a:chExt cx="3110351" cy="2703163"/>
              </a:xfrm>
            </p:grpSpPr>
            <p:grpSp>
              <p:nvGrpSpPr>
                <p:cNvPr id="16" name="그룹 15">
                  <a:extLst>
                    <a:ext uri="{FF2B5EF4-FFF2-40B4-BE49-F238E27FC236}">
                      <a16:creationId xmlns:a16="http://schemas.microsoft.com/office/drawing/2014/main" id="{37A8EF57-9A25-2249-9E28-ABFBB0271656}"/>
                    </a:ext>
                  </a:extLst>
                </p:cNvPr>
                <p:cNvGrpSpPr/>
                <p:nvPr/>
              </p:nvGrpSpPr>
              <p:grpSpPr>
                <a:xfrm>
                  <a:off x="1749855" y="409005"/>
                  <a:ext cx="2966524" cy="2703163"/>
                  <a:chOff x="8008623" y="1030383"/>
                  <a:chExt cx="3394554" cy="2421179"/>
                </a:xfrm>
              </p:grpSpPr>
              <p:grpSp>
                <p:nvGrpSpPr>
                  <p:cNvPr id="18" name="그룹 17">
                    <a:extLst>
                      <a:ext uri="{FF2B5EF4-FFF2-40B4-BE49-F238E27FC236}">
                        <a16:creationId xmlns:a16="http://schemas.microsoft.com/office/drawing/2014/main" id="{4FDC13B6-ACF9-C644-88E2-395C70800E38}"/>
                      </a:ext>
                    </a:extLst>
                  </p:cNvPr>
                  <p:cNvGrpSpPr/>
                  <p:nvPr/>
                </p:nvGrpSpPr>
                <p:grpSpPr>
                  <a:xfrm>
                    <a:off x="8008623" y="1046564"/>
                    <a:ext cx="3394554" cy="2404998"/>
                    <a:chOff x="663879" y="237994"/>
                    <a:chExt cx="3394554" cy="2404998"/>
                  </a:xfrm>
                </p:grpSpPr>
                <p:cxnSp>
                  <p:nvCxnSpPr>
                    <p:cNvPr id="20" name="직선 연결선[R] 19">
                      <a:extLst>
                        <a:ext uri="{FF2B5EF4-FFF2-40B4-BE49-F238E27FC236}">
                          <a16:creationId xmlns:a16="http://schemas.microsoft.com/office/drawing/2014/main" id="{541E2136-BCC3-E44E-B789-6D2A9FD1CDF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663879" y="237994"/>
                      <a:ext cx="2893513" cy="0"/>
                    </a:xfrm>
                    <a:prstGeom prst="line">
                      <a:avLst/>
                    </a:prstGeom>
                    <a:ln w="19050">
                      <a:solidFill>
                        <a:srgbClr val="00B0F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1" name="직선 연결선[R] 20">
                      <a:extLst>
                        <a:ext uri="{FF2B5EF4-FFF2-40B4-BE49-F238E27FC236}">
                          <a16:creationId xmlns:a16="http://schemas.microsoft.com/office/drawing/2014/main" id="{4EF13DE8-898D-C743-94BC-BE3B59B51007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3557392" y="237995"/>
                      <a:ext cx="0" cy="2404997"/>
                    </a:xfrm>
                    <a:prstGeom prst="line">
                      <a:avLst/>
                    </a:prstGeom>
                    <a:ln w="19050">
                      <a:solidFill>
                        <a:srgbClr val="00B0F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2" name="직선 화살표 연결선 21">
                      <a:extLst>
                        <a:ext uri="{FF2B5EF4-FFF2-40B4-BE49-F238E27FC236}">
                          <a16:creationId xmlns:a16="http://schemas.microsoft.com/office/drawing/2014/main" id="{ECBEADC3-248F-4740-BEEF-7020C88DBA23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3557392" y="2642992"/>
                      <a:ext cx="501041" cy="0"/>
                    </a:xfrm>
                    <a:prstGeom prst="straightConnector1">
                      <a:avLst/>
                    </a:prstGeom>
                    <a:ln w="19050">
                      <a:solidFill>
                        <a:srgbClr val="00B0F0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19" name="직선 연결선[R] 18">
                    <a:extLst>
                      <a:ext uri="{FF2B5EF4-FFF2-40B4-BE49-F238E27FC236}">
                        <a16:creationId xmlns:a16="http://schemas.microsoft.com/office/drawing/2014/main" id="{F670DC8E-AEB0-DC4D-9D41-7EEF4451353D}"/>
                      </a:ext>
                    </a:extLst>
                  </p:cNvPr>
                  <p:cNvCxnSpPr/>
                  <p:nvPr/>
                </p:nvCxnSpPr>
                <p:spPr>
                  <a:xfrm>
                    <a:off x="8021053" y="1030383"/>
                    <a:ext cx="0" cy="1135301"/>
                  </a:xfrm>
                  <a:prstGeom prst="line">
                    <a:avLst/>
                  </a:prstGeom>
                  <a:ln w="19050">
                    <a:solidFill>
                      <a:srgbClr val="00B0F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7" name="직사각형 16">
                  <a:extLst>
                    <a:ext uri="{FF2B5EF4-FFF2-40B4-BE49-F238E27FC236}">
                      <a16:creationId xmlns:a16="http://schemas.microsoft.com/office/drawing/2014/main" id="{A75C5E8D-6AA0-E443-8C0F-41339E1A2875}"/>
                    </a:ext>
                  </a:extLst>
                </p:cNvPr>
                <p:cNvSpPr/>
                <p:nvPr/>
              </p:nvSpPr>
              <p:spPr>
                <a:xfrm>
                  <a:off x="1606028" y="1619595"/>
                  <a:ext cx="287655" cy="172509"/>
                </a:xfrm>
                <a:prstGeom prst="rect">
                  <a:avLst/>
                </a:prstGeom>
                <a:noFill/>
                <a:ln w="19050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</p:grpSp>
        </p:grp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487D16E6-AD00-D044-9723-0E211F7ABC67}"/>
              </a:ext>
            </a:extLst>
          </p:cNvPr>
          <p:cNvGrpSpPr/>
          <p:nvPr/>
        </p:nvGrpSpPr>
        <p:grpSpPr>
          <a:xfrm>
            <a:off x="5655175" y="644294"/>
            <a:ext cx="6259089" cy="3382786"/>
            <a:chOff x="5873918" y="761512"/>
            <a:chExt cx="6259089" cy="3382786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C248A9B4-6C54-3F44-BBB1-54FBC625ABED}"/>
                </a:ext>
              </a:extLst>
            </p:cNvPr>
            <p:cNvSpPr/>
            <p:nvPr/>
          </p:nvSpPr>
          <p:spPr>
            <a:xfrm>
              <a:off x="5873918" y="761512"/>
              <a:ext cx="6259089" cy="338278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B89A7037-6AD4-844A-A5AF-247827A44F88}"/>
                </a:ext>
              </a:extLst>
            </p:cNvPr>
            <p:cNvSpPr/>
            <p:nvPr/>
          </p:nvSpPr>
          <p:spPr>
            <a:xfrm>
              <a:off x="6378533" y="1056120"/>
              <a:ext cx="5740809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2400" dirty="0"/>
                <a:t>상권 관련 </a:t>
              </a:r>
              <a:r>
                <a:rPr lang="en-US" altLang="ko-KR" sz="2400" dirty="0"/>
                <a:t>App</a:t>
              </a:r>
              <a:r>
                <a:rPr lang="ko-KR" altLang="en-US" sz="2400" dirty="0"/>
                <a:t>을 알려주는 </a:t>
              </a:r>
              <a:r>
                <a:rPr lang="ko-KR" altLang="en-US" sz="2400" dirty="0" err="1"/>
                <a:t>인트로</a:t>
              </a:r>
              <a:r>
                <a:rPr lang="ko-KR" altLang="en-US" sz="2400" dirty="0"/>
                <a:t> 기능</a:t>
              </a:r>
              <a:endParaRPr lang="en-US" altLang="ko-KR" sz="2400" dirty="0"/>
            </a:p>
          </p:txBody>
        </p:sp>
        <p:sp>
          <p:nvSpPr>
            <p:cNvPr id="33" name="삼각형 32">
              <a:extLst>
                <a:ext uri="{FF2B5EF4-FFF2-40B4-BE49-F238E27FC236}">
                  <a16:creationId xmlns:a16="http://schemas.microsoft.com/office/drawing/2014/main" id="{05565AF6-FD6D-444B-9999-442E5FD95952}"/>
                </a:ext>
              </a:extLst>
            </p:cNvPr>
            <p:cNvSpPr/>
            <p:nvPr/>
          </p:nvSpPr>
          <p:spPr>
            <a:xfrm rot="5400000">
              <a:off x="6097568" y="1157860"/>
              <a:ext cx="259510" cy="223716"/>
            </a:xfrm>
            <a:prstGeom prst="triangl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E3B8665A-F7E9-8440-8007-598568542E47}"/>
                </a:ext>
              </a:extLst>
            </p:cNvPr>
            <p:cNvSpPr/>
            <p:nvPr/>
          </p:nvSpPr>
          <p:spPr>
            <a:xfrm>
              <a:off x="6378533" y="1911520"/>
              <a:ext cx="5740809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2400" dirty="0"/>
                <a:t>사용자에게 데이터에 관한 설명을 제공해주는 도움말 기능</a:t>
              </a:r>
              <a:endParaRPr lang="en-US" altLang="ko-KR" sz="2400" dirty="0"/>
            </a:p>
          </p:txBody>
        </p:sp>
        <p:sp>
          <p:nvSpPr>
            <p:cNvPr id="35" name="삼각형 34">
              <a:extLst>
                <a:ext uri="{FF2B5EF4-FFF2-40B4-BE49-F238E27FC236}">
                  <a16:creationId xmlns:a16="http://schemas.microsoft.com/office/drawing/2014/main" id="{15D19A78-1864-1A41-9B5F-67B41E5943B8}"/>
                </a:ext>
              </a:extLst>
            </p:cNvPr>
            <p:cNvSpPr/>
            <p:nvPr/>
          </p:nvSpPr>
          <p:spPr>
            <a:xfrm rot="5400000">
              <a:off x="6097568" y="2013260"/>
              <a:ext cx="259510" cy="223716"/>
            </a:xfrm>
            <a:prstGeom prst="triangl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B7BA6C33-93E9-9946-A592-9C67D5537527}"/>
                </a:ext>
              </a:extLst>
            </p:cNvPr>
            <p:cNvSpPr/>
            <p:nvPr/>
          </p:nvSpPr>
          <p:spPr>
            <a:xfrm>
              <a:off x="6378533" y="3049219"/>
              <a:ext cx="5740809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2400" dirty="0"/>
                <a:t>메인 </a:t>
              </a:r>
              <a:r>
                <a:rPr lang="en-US" altLang="ko-KR" sz="2400" dirty="0"/>
                <a:t>UI</a:t>
              </a:r>
              <a:r>
                <a:rPr lang="ko-KR" altLang="en-US" sz="2400" dirty="0"/>
                <a:t>의 적절한 배치를 위한 </a:t>
              </a:r>
              <a:r>
                <a:rPr lang="ko-KR" altLang="en-US" sz="2400" dirty="0" err="1"/>
                <a:t>드로어</a:t>
              </a:r>
              <a:r>
                <a:rPr lang="ko-KR" altLang="en-US" sz="2400" dirty="0"/>
                <a:t> 기능</a:t>
              </a:r>
              <a:endParaRPr lang="en-US" altLang="ko-KR" sz="2400" dirty="0"/>
            </a:p>
          </p:txBody>
        </p:sp>
        <p:sp>
          <p:nvSpPr>
            <p:cNvPr id="37" name="삼각형 36">
              <a:extLst>
                <a:ext uri="{FF2B5EF4-FFF2-40B4-BE49-F238E27FC236}">
                  <a16:creationId xmlns:a16="http://schemas.microsoft.com/office/drawing/2014/main" id="{B441E3F1-902B-AD43-AC19-C561A486E97C}"/>
                </a:ext>
              </a:extLst>
            </p:cNvPr>
            <p:cNvSpPr/>
            <p:nvPr/>
          </p:nvSpPr>
          <p:spPr>
            <a:xfrm rot="5400000">
              <a:off x="6097568" y="3150959"/>
              <a:ext cx="259510" cy="223716"/>
            </a:xfrm>
            <a:prstGeom prst="triangl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0C0C0082-4C74-C845-B9C7-42AF243261D8}"/>
              </a:ext>
            </a:extLst>
          </p:cNvPr>
          <p:cNvSpPr txBox="1"/>
          <p:nvPr/>
        </p:nvSpPr>
        <p:spPr>
          <a:xfrm>
            <a:off x="9322040" y="329215"/>
            <a:ext cx="23218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+mj-ea"/>
                <a:ea typeface="+mj-ea"/>
              </a:rPr>
              <a:t>핵심기능          </a:t>
            </a:r>
            <a:r>
              <a:rPr lang="ko-KR" altLang="en-US" sz="1200" b="1" u="sng" dirty="0">
                <a:solidFill>
                  <a:srgbClr val="C00000"/>
                </a:solidFill>
                <a:latin typeface="+mj-ea"/>
                <a:ea typeface="+mj-ea"/>
              </a:rPr>
              <a:t>부가기능     </a:t>
            </a:r>
            <a:r>
              <a:rPr lang="ko-KR" altLang="en-US" sz="1200" dirty="0">
                <a:latin typeface="+mj-ea"/>
                <a:ea typeface="+mj-ea"/>
              </a:rPr>
              <a:t>   </a:t>
            </a:r>
            <a:r>
              <a:rPr lang="ko-KR" altLang="en-US" sz="1200" dirty="0">
                <a:latin typeface="+mj-ea"/>
              </a:rPr>
              <a:t> </a:t>
            </a:r>
            <a:endParaRPr lang="ko-KR" altLang="en-US" sz="1200" dirty="0">
              <a:latin typeface="+mj-ea"/>
              <a:ea typeface="+mj-ea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9AC49D4-9690-6349-B6D1-69FC8F1AA32E}"/>
              </a:ext>
            </a:extLst>
          </p:cNvPr>
          <p:cNvSpPr txBox="1"/>
          <p:nvPr/>
        </p:nvSpPr>
        <p:spPr>
          <a:xfrm>
            <a:off x="241071" y="219561"/>
            <a:ext cx="2321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+mj-ea"/>
                <a:ea typeface="+mj-ea"/>
              </a:rPr>
              <a:t>3.</a:t>
            </a:r>
            <a:r>
              <a:rPr lang="ko-KR" altLang="en-US" sz="1600" b="1" dirty="0">
                <a:latin typeface="+mj-ea"/>
                <a:ea typeface="+mj-ea"/>
              </a:rPr>
              <a:t>제공 기능</a:t>
            </a:r>
          </a:p>
        </p:txBody>
      </p:sp>
    </p:spTree>
    <p:extLst>
      <p:ext uri="{BB962C8B-B14F-4D97-AF65-F5344CB8AC3E}">
        <p14:creationId xmlns:p14="http://schemas.microsoft.com/office/powerpoint/2010/main" val="1509237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/>
        </p:nvGrpSpPr>
        <p:grpSpPr>
          <a:xfrm>
            <a:off x="8068497" y="3058112"/>
            <a:ext cx="507502" cy="376397"/>
            <a:chOff x="3497851" y="2488451"/>
            <a:chExt cx="507502" cy="376397"/>
          </a:xfrm>
        </p:grpSpPr>
        <p:sp>
          <p:nvSpPr>
            <p:cNvPr id="16" name="모서리가 둥근 직사각형 15"/>
            <p:cNvSpPr/>
            <p:nvPr/>
          </p:nvSpPr>
          <p:spPr>
            <a:xfrm>
              <a:off x="3497851" y="2488451"/>
              <a:ext cx="313573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" name="모서리가 둥근 직사각형 16"/>
            <p:cNvSpPr/>
            <p:nvPr/>
          </p:nvSpPr>
          <p:spPr>
            <a:xfrm>
              <a:off x="3497851" y="2620107"/>
              <a:ext cx="313573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모서리가 둥근 직사각형 17"/>
            <p:cNvSpPr/>
            <p:nvPr/>
          </p:nvSpPr>
          <p:spPr>
            <a:xfrm>
              <a:off x="3497851" y="2751763"/>
              <a:ext cx="313573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모서리가 둥근 직사각형 18"/>
            <p:cNvSpPr/>
            <p:nvPr/>
          </p:nvSpPr>
          <p:spPr>
            <a:xfrm>
              <a:off x="3845459" y="2488451"/>
              <a:ext cx="159894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모서리가 둥근 직사각형 19"/>
            <p:cNvSpPr/>
            <p:nvPr/>
          </p:nvSpPr>
          <p:spPr>
            <a:xfrm>
              <a:off x="3845459" y="2620107"/>
              <a:ext cx="159894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모서리가 둥근 직사각형 32"/>
            <p:cNvSpPr/>
            <p:nvPr/>
          </p:nvSpPr>
          <p:spPr>
            <a:xfrm>
              <a:off x="3845459" y="2751763"/>
              <a:ext cx="159894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8513449" y="3529676"/>
            <a:ext cx="30471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+mj-ea"/>
                <a:ea typeface="+mj-ea"/>
              </a:rPr>
              <a:t>사용 기술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8207780" y="3500364"/>
            <a:ext cx="504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+mj-ea"/>
                <a:ea typeface="+mj-ea"/>
              </a:rPr>
              <a:t>4.</a:t>
            </a:r>
            <a:endParaRPr lang="ko-KR" altLang="en-US" sz="2400" dirty="0">
              <a:latin typeface="+mj-ea"/>
              <a:ea typeface="+mj-ea"/>
            </a:endParaRPr>
          </a:p>
        </p:txBody>
      </p:sp>
      <p:cxnSp>
        <p:nvCxnSpPr>
          <p:cNvPr id="39" name="직선 연결선 38"/>
          <p:cNvCxnSpPr/>
          <p:nvPr/>
        </p:nvCxnSpPr>
        <p:spPr>
          <a:xfrm>
            <a:off x="277444" y="3676459"/>
            <a:ext cx="7682669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5C4981B-8484-4625-80F4-D03D9E44A62D}"/>
              </a:ext>
            </a:extLst>
          </p:cNvPr>
          <p:cNvSpPr txBox="1"/>
          <p:nvPr/>
        </p:nvSpPr>
        <p:spPr>
          <a:xfrm>
            <a:off x="8382070" y="4024550"/>
            <a:ext cx="2689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+mn-ea"/>
              </a:rPr>
              <a:t>추천 알고리즘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CB026D7-D908-4D47-BEB8-4AB715D4550C}"/>
              </a:ext>
            </a:extLst>
          </p:cNvPr>
          <p:cNvSpPr txBox="1"/>
          <p:nvPr/>
        </p:nvSpPr>
        <p:spPr>
          <a:xfrm>
            <a:off x="8382070" y="4322648"/>
            <a:ext cx="2689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+mn-ea"/>
              </a:rPr>
              <a:t>데이터 </a:t>
            </a:r>
            <a:r>
              <a:rPr lang="ko-KR" altLang="en-US" sz="1400" dirty="0" err="1">
                <a:latin typeface="+mn-ea"/>
              </a:rPr>
              <a:t>크롤링</a:t>
            </a:r>
            <a:endParaRPr lang="ko-KR" altLang="en-US" sz="1400" dirty="0">
              <a:latin typeface="+mn-e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EB38755-515B-C142-B901-DC30F4B0428F}"/>
              </a:ext>
            </a:extLst>
          </p:cNvPr>
          <p:cNvSpPr txBox="1"/>
          <p:nvPr/>
        </p:nvSpPr>
        <p:spPr>
          <a:xfrm>
            <a:off x="8382070" y="4612934"/>
            <a:ext cx="2689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+mn-ea"/>
              </a:rPr>
              <a:t>데이터 분석법</a:t>
            </a:r>
          </a:p>
        </p:txBody>
      </p:sp>
    </p:spTree>
    <p:extLst>
      <p:ext uri="{BB962C8B-B14F-4D97-AF65-F5344CB8AC3E}">
        <p14:creationId xmlns:p14="http://schemas.microsoft.com/office/powerpoint/2010/main" val="40101094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57682AF8-83A1-7745-8BBE-F1391873FC96}"/>
              </a:ext>
            </a:extLst>
          </p:cNvPr>
          <p:cNvSpPr txBox="1"/>
          <p:nvPr/>
        </p:nvSpPr>
        <p:spPr>
          <a:xfrm>
            <a:off x="255585" y="229853"/>
            <a:ext cx="2321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+mj-ea"/>
                <a:ea typeface="+mj-ea"/>
              </a:rPr>
              <a:t>4.</a:t>
            </a:r>
            <a:r>
              <a:rPr lang="ko-KR" altLang="en-US" sz="1600" b="1" dirty="0">
                <a:latin typeface="+mj-ea"/>
                <a:ea typeface="+mj-ea"/>
              </a:rPr>
              <a:t>사용 기술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D7F310A-ABEC-244B-9E25-19EBB596D579}"/>
              </a:ext>
            </a:extLst>
          </p:cNvPr>
          <p:cNvSpPr/>
          <p:nvPr/>
        </p:nvSpPr>
        <p:spPr>
          <a:xfrm>
            <a:off x="954199" y="721450"/>
            <a:ext cx="399500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2400" b="1" dirty="0">
                <a:ln w="0"/>
              </a:rPr>
              <a:t>추천 알고리즘 </a:t>
            </a:r>
            <a:r>
              <a:rPr lang="en-US" altLang="ko-KR" sz="2400" b="1" dirty="0">
                <a:ln w="0"/>
              </a:rPr>
              <a:t>–</a:t>
            </a:r>
            <a:r>
              <a:rPr lang="ko-KR" altLang="en-US" sz="2400" b="1" dirty="0">
                <a:ln w="0"/>
              </a:rPr>
              <a:t> </a:t>
            </a:r>
            <a:r>
              <a:rPr lang="en-US" altLang="ko-KR" sz="2400" b="1" dirty="0">
                <a:ln w="0"/>
              </a:rPr>
              <a:t>ex) </a:t>
            </a:r>
            <a:r>
              <a:rPr lang="ko-KR" altLang="en-US" sz="2400" b="1" dirty="0">
                <a:ln w="0"/>
              </a:rPr>
              <a:t>성장성</a:t>
            </a:r>
            <a:endParaRPr lang="ko-KR" altLang="en-US" b="1" dirty="0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E0F3823B-88DD-2F4A-88A1-43D405197DAD}"/>
              </a:ext>
            </a:extLst>
          </p:cNvPr>
          <p:cNvSpPr/>
          <p:nvPr/>
        </p:nvSpPr>
        <p:spPr>
          <a:xfrm>
            <a:off x="712393" y="850700"/>
            <a:ext cx="163084" cy="163084"/>
          </a:xfrm>
          <a:prstGeom prst="ellipse">
            <a:avLst/>
          </a:prstGeom>
          <a:noFill/>
          <a:ln w="38100">
            <a:solidFill>
              <a:srgbClr val="CB18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C3AD810-42BF-B14C-A13B-21F60AC942C7}"/>
              </a:ext>
            </a:extLst>
          </p:cNvPr>
          <p:cNvSpPr/>
          <p:nvPr/>
        </p:nvSpPr>
        <p:spPr>
          <a:xfrm>
            <a:off x="661746" y="5384800"/>
            <a:ext cx="10938832" cy="93854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811452F-5077-8046-BA27-847389E519D1}"/>
              </a:ext>
            </a:extLst>
          </p:cNvPr>
          <p:cNvSpPr txBox="1"/>
          <p:nvPr/>
        </p:nvSpPr>
        <p:spPr>
          <a:xfrm>
            <a:off x="1027034" y="5640115"/>
            <a:ext cx="56140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/>
              <a:t>BASE_URL </a:t>
            </a:r>
            <a:r>
              <a:rPr kumimoji="1" lang="ko-KR" altLang="en-US" sz="2400" dirty="0"/>
              <a:t>설정 및 파일 저장 형식 설정</a:t>
            </a:r>
          </a:p>
        </p:txBody>
      </p:sp>
      <p:sp>
        <p:nvSpPr>
          <p:cNvPr id="13" name="삼각형 12">
            <a:extLst>
              <a:ext uri="{FF2B5EF4-FFF2-40B4-BE49-F238E27FC236}">
                <a16:creationId xmlns:a16="http://schemas.microsoft.com/office/drawing/2014/main" id="{ADCA1564-5702-5C40-97B7-2D414E51CF17}"/>
              </a:ext>
            </a:extLst>
          </p:cNvPr>
          <p:cNvSpPr/>
          <p:nvPr/>
        </p:nvSpPr>
        <p:spPr>
          <a:xfrm rot="5400000">
            <a:off x="776038" y="5734674"/>
            <a:ext cx="259510" cy="223716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80541E-C450-5F40-8963-DEAAF4BD1CC2}"/>
              </a:ext>
            </a:extLst>
          </p:cNvPr>
          <p:cNvSpPr txBox="1"/>
          <p:nvPr/>
        </p:nvSpPr>
        <p:spPr>
          <a:xfrm>
            <a:off x="7943421" y="329214"/>
            <a:ext cx="40848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u="sng" dirty="0">
                <a:solidFill>
                  <a:srgbClr val="C00000"/>
                </a:solidFill>
                <a:latin typeface="+mj-ea"/>
                <a:ea typeface="+mj-ea"/>
              </a:rPr>
              <a:t>추천 알고리즘</a:t>
            </a:r>
            <a:r>
              <a:rPr lang="ko-KR" altLang="en-US" sz="1200" b="1" dirty="0">
                <a:solidFill>
                  <a:srgbClr val="CB1825"/>
                </a:solidFill>
                <a:latin typeface="+mj-ea"/>
                <a:ea typeface="+mj-ea"/>
              </a:rPr>
              <a:t>         </a:t>
            </a:r>
            <a:r>
              <a:rPr lang="ko-KR" altLang="en-US" sz="1200" dirty="0">
                <a:latin typeface="+mj-ea"/>
                <a:ea typeface="+mj-ea"/>
              </a:rPr>
              <a:t>데이터 </a:t>
            </a:r>
            <a:r>
              <a:rPr lang="ko-KR" altLang="en-US" sz="1200" dirty="0" err="1">
                <a:latin typeface="+mj-ea"/>
                <a:ea typeface="+mj-ea"/>
              </a:rPr>
              <a:t>크롤링</a:t>
            </a:r>
            <a:r>
              <a:rPr lang="ko-KR" altLang="en-US" sz="1200" dirty="0">
                <a:latin typeface="+mj-ea"/>
                <a:ea typeface="+mj-ea"/>
              </a:rPr>
              <a:t>         데이터 분석법   </a:t>
            </a:r>
            <a:r>
              <a:rPr lang="ko-KR" altLang="en-US" sz="1200" dirty="0">
                <a:latin typeface="+mj-ea"/>
              </a:rPr>
              <a:t> </a:t>
            </a:r>
            <a:endParaRPr lang="ko-KR" altLang="en-US" sz="1200" dirty="0">
              <a:latin typeface="+mj-ea"/>
              <a:ea typeface="+mj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945E74D-293C-B64F-8608-2B24F1DE34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0386" y="1226657"/>
            <a:ext cx="7378584" cy="55635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FF1FF71-1911-9041-AFB5-98651947C3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4064" y="1772276"/>
            <a:ext cx="7351228" cy="3228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5893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57682AF8-83A1-7745-8BBE-F1391873FC96}"/>
              </a:ext>
            </a:extLst>
          </p:cNvPr>
          <p:cNvSpPr txBox="1"/>
          <p:nvPr/>
        </p:nvSpPr>
        <p:spPr>
          <a:xfrm>
            <a:off x="255585" y="229853"/>
            <a:ext cx="2321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+mj-ea"/>
                <a:ea typeface="+mj-ea"/>
              </a:rPr>
              <a:t>4.</a:t>
            </a:r>
            <a:r>
              <a:rPr lang="ko-KR" altLang="en-US" sz="1600" b="1" dirty="0">
                <a:latin typeface="+mj-ea"/>
                <a:ea typeface="+mj-ea"/>
              </a:rPr>
              <a:t>사용 기술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C3AD810-42BF-B14C-A13B-21F60AC942C7}"/>
              </a:ext>
            </a:extLst>
          </p:cNvPr>
          <p:cNvSpPr/>
          <p:nvPr/>
        </p:nvSpPr>
        <p:spPr>
          <a:xfrm>
            <a:off x="661746" y="5238079"/>
            <a:ext cx="10938832" cy="13043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811452F-5077-8046-BA27-847389E519D1}"/>
              </a:ext>
            </a:extLst>
          </p:cNvPr>
          <p:cNvSpPr txBox="1"/>
          <p:nvPr/>
        </p:nvSpPr>
        <p:spPr>
          <a:xfrm>
            <a:off x="1108576" y="5428575"/>
            <a:ext cx="76001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dirty="0"/>
              <a:t>성장성</a:t>
            </a:r>
            <a:r>
              <a:rPr kumimoji="1" lang="en-US" altLang="ko-KR" sz="2400" dirty="0"/>
              <a:t>(</a:t>
            </a:r>
            <a:r>
              <a:rPr kumimoji="1" lang="ko-KR" altLang="en-US" sz="2400" dirty="0"/>
              <a:t>매출 규모 증감률</a:t>
            </a:r>
            <a:r>
              <a:rPr kumimoji="1" lang="en-US" altLang="ko-KR" sz="2400" dirty="0"/>
              <a:t>)</a:t>
            </a:r>
            <a:r>
              <a:rPr kumimoji="1" lang="ko-KR" altLang="en-US" sz="2400" dirty="0"/>
              <a:t>에 관한 증감률 계산 메서드</a:t>
            </a:r>
          </a:p>
        </p:txBody>
      </p:sp>
      <p:sp>
        <p:nvSpPr>
          <p:cNvPr id="13" name="삼각형 12">
            <a:extLst>
              <a:ext uri="{FF2B5EF4-FFF2-40B4-BE49-F238E27FC236}">
                <a16:creationId xmlns:a16="http://schemas.microsoft.com/office/drawing/2014/main" id="{ADCA1564-5702-5C40-97B7-2D414E51CF17}"/>
              </a:ext>
            </a:extLst>
          </p:cNvPr>
          <p:cNvSpPr/>
          <p:nvPr/>
        </p:nvSpPr>
        <p:spPr>
          <a:xfrm rot="5400000">
            <a:off x="857580" y="5523134"/>
            <a:ext cx="259510" cy="223716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80541E-C450-5F40-8963-DEAAF4BD1CC2}"/>
              </a:ext>
            </a:extLst>
          </p:cNvPr>
          <p:cNvSpPr txBox="1"/>
          <p:nvPr/>
        </p:nvSpPr>
        <p:spPr>
          <a:xfrm>
            <a:off x="7943421" y="329214"/>
            <a:ext cx="40848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u="sng" dirty="0">
                <a:solidFill>
                  <a:srgbClr val="C00000"/>
                </a:solidFill>
                <a:latin typeface="+mj-ea"/>
                <a:ea typeface="+mj-ea"/>
              </a:rPr>
              <a:t>추천 알고리즘</a:t>
            </a:r>
            <a:r>
              <a:rPr lang="ko-KR" altLang="en-US" sz="1200" b="1" dirty="0">
                <a:solidFill>
                  <a:srgbClr val="CB1825"/>
                </a:solidFill>
                <a:latin typeface="+mj-ea"/>
                <a:ea typeface="+mj-ea"/>
              </a:rPr>
              <a:t>         </a:t>
            </a:r>
            <a:r>
              <a:rPr lang="ko-KR" altLang="en-US" sz="1200" dirty="0">
                <a:latin typeface="+mj-ea"/>
                <a:ea typeface="+mj-ea"/>
              </a:rPr>
              <a:t>데이터 </a:t>
            </a:r>
            <a:r>
              <a:rPr lang="ko-KR" altLang="en-US" sz="1200" dirty="0" err="1">
                <a:latin typeface="+mj-ea"/>
                <a:ea typeface="+mj-ea"/>
              </a:rPr>
              <a:t>크롤링</a:t>
            </a:r>
            <a:r>
              <a:rPr lang="ko-KR" altLang="en-US" sz="1200" dirty="0">
                <a:latin typeface="+mj-ea"/>
                <a:ea typeface="+mj-ea"/>
              </a:rPr>
              <a:t>         데이터 분석법   </a:t>
            </a:r>
            <a:r>
              <a:rPr lang="ko-KR" altLang="en-US" sz="1200" dirty="0">
                <a:latin typeface="+mj-ea"/>
              </a:rPr>
              <a:t> </a:t>
            </a:r>
            <a:endParaRPr lang="ko-KR" altLang="en-US" sz="1200" dirty="0">
              <a:latin typeface="+mj-ea"/>
              <a:ea typeface="+mj-ea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11D1881B-43F7-BF4A-97E5-AB3EA02F0C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8139" y="1308590"/>
            <a:ext cx="7612939" cy="1304323"/>
          </a:xfrm>
          <a:prstGeom prst="rect">
            <a:avLst/>
          </a:prstGeom>
        </p:spPr>
      </p:pic>
      <p:pic>
        <p:nvPicPr>
          <p:cNvPr id="15" name="그림 14" descr="스크린샷이(가) 표시된 사진&#10;&#10;자동 생성된 설명">
            <a:extLst>
              <a:ext uri="{FF2B5EF4-FFF2-40B4-BE49-F238E27FC236}">
                <a16:creationId xmlns:a16="http://schemas.microsoft.com/office/drawing/2014/main" id="{3B10C239-7CC0-7542-8EA3-5710405C68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3077" y="2611499"/>
            <a:ext cx="7618001" cy="2400710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AE082DE7-5DDB-E44D-9527-69D1854F7E7B}"/>
              </a:ext>
            </a:extLst>
          </p:cNvPr>
          <p:cNvSpPr/>
          <p:nvPr/>
        </p:nvSpPr>
        <p:spPr>
          <a:xfrm>
            <a:off x="954199" y="721450"/>
            <a:ext cx="399500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2400" b="1" dirty="0">
                <a:ln w="0"/>
              </a:rPr>
              <a:t>추천 알고리즘 </a:t>
            </a:r>
            <a:r>
              <a:rPr lang="en-US" altLang="ko-KR" sz="2400" b="1" dirty="0">
                <a:ln w="0"/>
              </a:rPr>
              <a:t>–</a:t>
            </a:r>
            <a:r>
              <a:rPr lang="ko-KR" altLang="en-US" sz="2400" b="1" dirty="0">
                <a:ln w="0"/>
              </a:rPr>
              <a:t> </a:t>
            </a:r>
            <a:r>
              <a:rPr lang="en-US" altLang="ko-KR" sz="2400" b="1" dirty="0">
                <a:ln w="0"/>
              </a:rPr>
              <a:t>ex) </a:t>
            </a:r>
            <a:r>
              <a:rPr lang="ko-KR" altLang="en-US" sz="2400" b="1" dirty="0">
                <a:ln w="0"/>
              </a:rPr>
              <a:t>성장성</a:t>
            </a:r>
            <a:endParaRPr lang="ko-KR" altLang="en-US" b="1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B40017E8-58BA-9844-92BC-935894AAF5CB}"/>
              </a:ext>
            </a:extLst>
          </p:cNvPr>
          <p:cNvSpPr/>
          <p:nvPr/>
        </p:nvSpPr>
        <p:spPr>
          <a:xfrm>
            <a:off x="712393" y="850700"/>
            <a:ext cx="163084" cy="163084"/>
          </a:xfrm>
          <a:prstGeom prst="ellipse">
            <a:avLst/>
          </a:prstGeom>
          <a:noFill/>
          <a:ln w="38100">
            <a:solidFill>
              <a:srgbClr val="CB18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56B83D8-710E-8C40-BFAC-9797C56C2909}"/>
              </a:ext>
            </a:extLst>
          </p:cNvPr>
          <p:cNvSpPr txBox="1"/>
          <p:nvPr/>
        </p:nvSpPr>
        <p:spPr>
          <a:xfrm>
            <a:off x="1108576" y="5907546"/>
            <a:ext cx="7491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dirty="0"/>
              <a:t>성장성</a:t>
            </a:r>
            <a:r>
              <a:rPr kumimoji="1" lang="en-US" altLang="ko-KR" sz="2400" dirty="0"/>
              <a:t>(</a:t>
            </a:r>
            <a:r>
              <a:rPr kumimoji="1" lang="ko-KR" altLang="en-US" sz="2400" dirty="0"/>
              <a:t>매출 규모 증감률</a:t>
            </a:r>
            <a:r>
              <a:rPr kumimoji="1" lang="en-US" altLang="ko-KR" sz="2400" dirty="0"/>
              <a:t>)</a:t>
            </a:r>
            <a:r>
              <a:rPr kumimoji="1" lang="ko-KR" altLang="en-US" sz="2400" dirty="0"/>
              <a:t>에 관한 최대값 반환 메서드</a:t>
            </a:r>
          </a:p>
        </p:txBody>
      </p:sp>
      <p:sp>
        <p:nvSpPr>
          <p:cNvPr id="19" name="삼각형 18">
            <a:extLst>
              <a:ext uri="{FF2B5EF4-FFF2-40B4-BE49-F238E27FC236}">
                <a16:creationId xmlns:a16="http://schemas.microsoft.com/office/drawing/2014/main" id="{479049D3-734F-BD4F-993C-D810D092B56C}"/>
              </a:ext>
            </a:extLst>
          </p:cNvPr>
          <p:cNvSpPr/>
          <p:nvPr/>
        </p:nvSpPr>
        <p:spPr>
          <a:xfrm rot="5400000">
            <a:off x="857580" y="6002105"/>
            <a:ext cx="259510" cy="223716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497424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57682AF8-83A1-7745-8BBE-F1391873FC96}"/>
              </a:ext>
            </a:extLst>
          </p:cNvPr>
          <p:cNvSpPr txBox="1"/>
          <p:nvPr/>
        </p:nvSpPr>
        <p:spPr>
          <a:xfrm>
            <a:off x="255585" y="229853"/>
            <a:ext cx="2321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+mj-ea"/>
                <a:ea typeface="+mj-ea"/>
              </a:rPr>
              <a:t>4.</a:t>
            </a:r>
            <a:r>
              <a:rPr lang="ko-KR" altLang="en-US" sz="1600" b="1" dirty="0">
                <a:latin typeface="+mj-ea"/>
                <a:ea typeface="+mj-ea"/>
              </a:rPr>
              <a:t>사용 기술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C3AD810-42BF-B14C-A13B-21F60AC942C7}"/>
              </a:ext>
            </a:extLst>
          </p:cNvPr>
          <p:cNvSpPr/>
          <p:nvPr/>
        </p:nvSpPr>
        <p:spPr>
          <a:xfrm>
            <a:off x="661746" y="5384800"/>
            <a:ext cx="10938832" cy="93854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811452F-5077-8046-BA27-847389E519D1}"/>
              </a:ext>
            </a:extLst>
          </p:cNvPr>
          <p:cNvSpPr txBox="1"/>
          <p:nvPr/>
        </p:nvSpPr>
        <p:spPr>
          <a:xfrm>
            <a:off x="1027034" y="5640115"/>
            <a:ext cx="7491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dirty="0"/>
              <a:t>성장성</a:t>
            </a:r>
            <a:r>
              <a:rPr kumimoji="1" lang="en-US" altLang="ko-KR" sz="2400" dirty="0"/>
              <a:t>(</a:t>
            </a:r>
            <a:r>
              <a:rPr kumimoji="1" lang="ko-KR" altLang="en-US" sz="2400" dirty="0"/>
              <a:t>매출 규모 증감률</a:t>
            </a:r>
            <a:r>
              <a:rPr kumimoji="1" lang="en-US" altLang="ko-KR" sz="2400" dirty="0"/>
              <a:t>)</a:t>
            </a:r>
            <a:r>
              <a:rPr kumimoji="1" lang="ko-KR" altLang="en-US" sz="2400" dirty="0"/>
              <a:t>에 관한 최소값 반환 메서드</a:t>
            </a:r>
          </a:p>
        </p:txBody>
      </p:sp>
      <p:sp>
        <p:nvSpPr>
          <p:cNvPr id="13" name="삼각형 12">
            <a:extLst>
              <a:ext uri="{FF2B5EF4-FFF2-40B4-BE49-F238E27FC236}">
                <a16:creationId xmlns:a16="http://schemas.microsoft.com/office/drawing/2014/main" id="{ADCA1564-5702-5C40-97B7-2D414E51CF17}"/>
              </a:ext>
            </a:extLst>
          </p:cNvPr>
          <p:cNvSpPr/>
          <p:nvPr/>
        </p:nvSpPr>
        <p:spPr>
          <a:xfrm rot="5400000">
            <a:off x="776038" y="5734674"/>
            <a:ext cx="259510" cy="223716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80541E-C450-5F40-8963-DEAAF4BD1CC2}"/>
              </a:ext>
            </a:extLst>
          </p:cNvPr>
          <p:cNvSpPr txBox="1"/>
          <p:nvPr/>
        </p:nvSpPr>
        <p:spPr>
          <a:xfrm>
            <a:off x="7943421" y="329214"/>
            <a:ext cx="40848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u="sng" dirty="0">
                <a:solidFill>
                  <a:srgbClr val="C00000"/>
                </a:solidFill>
                <a:latin typeface="+mj-ea"/>
                <a:ea typeface="+mj-ea"/>
              </a:rPr>
              <a:t>추천 알고리즘</a:t>
            </a:r>
            <a:r>
              <a:rPr lang="ko-KR" altLang="en-US" sz="1200" b="1" dirty="0">
                <a:solidFill>
                  <a:srgbClr val="CB1825"/>
                </a:solidFill>
                <a:latin typeface="+mj-ea"/>
                <a:ea typeface="+mj-ea"/>
              </a:rPr>
              <a:t>         </a:t>
            </a:r>
            <a:r>
              <a:rPr lang="ko-KR" altLang="en-US" sz="1200" dirty="0">
                <a:latin typeface="+mj-ea"/>
                <a:ea typeface="+mj-ea"/>
              </a:rPr>
              <a:t>데이터 </a:t>
            </a:r>
            <a:r>
              <a:rPr lang="ko-KR" altLang="en-US" sz="1200" dirty="0" err="1">
                <a:latin typeface="+mj-ea"/>
                <a:ea typeface="+mj-ea"/>
              </a:rPr>
              <a:t>크롤링</a:t>
            </a:r>
            <a:r>
              <a:rPr lang="ko-KR" altLang="en-US" sz="1200" dirty="0">
                <a:latin typeface="+mj-ea"/>
                <a:ea typeface="+mj-ea"/>
              </a:rPr>
              <a:t>         데이터 분석법   </a:t>
            </a:r>
            <a:r>
              <a:rPr lang="ko-KR" altLang="en-US" sz="1200" dirty="0">
                <a:latin typeface="+mj-ea"/>
              </a:rPr>
              <a:t> </a:t>
            </a:r>
            <a:endParaRPr lang="ko-KR" altLang="en-US" sz="1200" dirty="0">
              <a:latin typeface="+mj-ea"/>
              <a:ea typeface="+mj-ea"/>
            </a:endParaRPr>
          </a:p>
        </p:txBody>
      </p:sp>
      <p:pic>
        <p:nvPicPr>
          <p:cNvPr id="14" name="그림 13" descr="스크린샷이(가) 표시된 사진&#10;&#10;자동 생성된 설명">
            <a:extLst>
              <a:ext uri="{FF2B5EF4-FFF2-40B4-BE49-F238E27FC236}">
                <a16:creationId xmlns:a16="http://schemas.microsoft.com/office/drawing/2014/main" id="{DBBEDC4B-7941-E244-A341-CDB7C32353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00" y="1892300"/>
            <a:ext cx="10236200" cy="3073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C28EDAAF-6F06-2D4C-8A7E-9C3C8DEA6BA9}"/>
              </a:ext>
            </a:extLst>
          </p:cNvPr>
          <p:cNvSpPr/>
          <p:nvPr/>
        </p:nvSpPr>
        <p:spPr>
          <a:xfrm>
            <a:off x="954199" y="721450"/>
            <a:ext cx="399500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2400" b="1" dirty="0">
                <a:ln w="0"/>
              </a:rPr>
              <a:t>추천 알고리즘 </a:t>
            </a:r>
            <a:r>
              <a:rPr lang="en-US" altLang="ko-KR" sz="2400" b="1" dirty="0">
                <a:ln w="0"/>
              </a:rPr>
              <a:t>–</a:t>
            </a:r>
            <a:r>
              <a:rPr lang="ko-KR" altLang="en-US" sz="2400" b="1" dirty="0">
                <a:ln w="0"/>
              </a:rPr>
              <a:t> </a:t>
            </a:r>
            <a:r>
              <a:rPr lang="en-US" altLang="ko-KR" sz="2400" b="1" dirty="0">
                <a:ln w="0"/>
              </a:rPr>
              <a:t>ex) </a:t>
            </a:r>
            <a:r>
              <a:rPr lang="ko-KR" altLang="en-US" sz="2400" b="1" dirty="0">
                <a:ln w="0"/>
              </a:rPr>
              <a:t>성장성</a:t>
            </a:r>
            <a:endParaRPr lang="ko-KR" altLang="en-US" b="1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155EEFA1-C825-B340-A405-0FB94999EE63}"/>
              </a:ext>
            </a:extLst>
          </p:cNvPr>
          <p:cNvSpPr/>
          <p:nvPr/>
        </p:nvSpPr>
        <p:spPr>
          <a:xfrm>
            <a:off x="712393" y="850700"/>
            <a:ext cx="163084" cy="163084"/>
          </a:xfrm>
          <a:prstGeom prst="ellipse">
            <a:avLst/>
          </a:prstGeom>
          <a:noFill/>
          <a:ln w="38100">
            <a:solidFill>
              <a:srgbClr val="CB18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405400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57682AF8-83A1-7745-8BBE-F1391873FC96}"/>
              </a:ext>
            </a:extLst>
          </p:cNvPr>
          <p:cNvSpPr txBox="1"/>
          <p:nvPr/>
        </p:nvSpPr>
        <p:spPr>
          <a:xfrm>
            <a:off x="255585" y="229853"/>
            <a:ext cx="2321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+mj-ea"/>
                <a:ea typeface="+mj-ea"/>
              </a:rPr>
              <a:t>4.</a:t>
            </a:r>
            <a:r>
              <a:rPr lang="ko-KR" altLang="en-US" sz="1600" b="1" dirty="0">
                <a:latin typeface="+mj-ea"/>
                <a:ea typeface="+mj-ea"/>
              </a:rPr>
              <a:t>사용 기술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D7F310A-ABEC-244B-9E25-19EBB596D579}"/>
              </a:ext>
            </a:extLst>
          </p:cNvPr>
          <p:cNvSpPr/>
          <p:nvPr/>
        </p:nvSpPr>
        <p:spPr>
          <a:xfrm>
            <a:off x="954199" y="764992"/>
            <a:ext cx="21403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2400" b="1" dirty="0">
                <a:ln w="0"/>
              </a:rPr>
              <a:t>데이터 </a:t>
            </a:r>
            <a:r>
              <a:rPr lang="ko-KR" altLang="en-US" sz="2400" b="1" dirty="0" err="1">
                <a:ln w="0"/>
              </a:rPr>
              <a:t>크롤링</a:t>
            </a:r>
            <a:endParaRPr lang="ko-KR" altLang="en-US" b="1" dirty="0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E0F3823B-88DD-2F4A-88A1-43D405197DAD}"/>
              </a:ext>
            </a:extLst>
          </p:cNvPr>
          <p:cNvSpPr/>
          <p:nvPr/>
        </p:nvSpPr>
        <p:spPr>
          <a:xfrm>
            <a:off x="712393" y="894242"/>
            <a:ext cx="163084" cy="163084"/>
          </a:xfrm>
          <a:prstGeom prst="ellipse">
            <a:avLst/>
          </a:prstGeom>
          <a:noFill/>
          <a:ln w="38100">
            <a:solidFill>
              <a:srgbClr val="CB18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BA3000E-903C-B74A-BC0A-64285A82D1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84" y="1514375"/>
            <a:ext cx="12089089" cy="3514825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8C3AD810-42BF-B14C-A13B-21F60AC942C7}"/>
              </a:ext>
            </a:extLst>
          </p:cNvPr>
          <p:cNvSpPr/>
          <p:nvPr/>
        </p:nvSpPr>
        <p:spPr>
          <a:xfrm>
            <a:off x="661746" y="5384800"/>
            <a:ext cx="10938832" cy="93854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811452F-5077-8046-BA27-847389E519D1}"/>
              </a:ext>
            </a:extLst>
          </p:cNvPr>
          <p:cNvSpPr txBox="1"/>
          <p:nvPr/>
        </p:nvSpPr>
        <p:spPr>
          <a:xfrm>
            <a:off x="1027034" y="5640115"/>
            <a:ext cx="56140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/>
              <a:t>BASE_URL </a:t>
            </a:r>
            <a:r>
              <a:rPr kumimoji="1" lang="ko-KR" altLang="en-US" sz="2400" dirty="0"/>
              <a:t>설정 및 파일 저장 형식 설정</a:t>
            </a:r>
          </a:p>
        </p:txBody>
      </p:sp>
      <p:sp>
        <p:nvSpPr>
          <p:cNvPr id="13" name="삼각형 12">
            <a:extLst>
              <a:ext uri="{FF2B5EF4-FFF2-40B4-BE49-F238E27FC236}">
                <a16:creationId xmlns:a16="http://schemas.microsoft.com/office/drawing/2014/main" id="{ADCA1564-5702-5C40-97B7-2D414E51CF17}"/>
              </a:ext>
            </a:extLst>
          </p:cNvPr>
          <p:cNvSpPr/>
          <p:nvPr/>
        </p:nvSpPr>
        <p:spPr>
          <a:xfrm rot="5400000">
            <a:off x="776038" y="5734674"/>
            <a:ext cx="259510" cy="223716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80541E-C450-5F40-8963-DEAAF4BD1CC2}"/>
              </a:ext>
            </a:extLst>
          </p:cNvPr>
          <p:cNvSpPr txBox="1"/>
          <p:nvPr/>
        </p:nvSpPr>
        <p:spPr>
          <a:xfrm>
            <a:off x="7943421" y="329214"/>
            <a:ext cx="40848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+mj-ea"/>
                <a:ea typeface="+mj-ea"/>
              </a:rPr>
              <a:t>추천 알고리즘         </a:t>
            </a:r>
            <a:r>
              <a:rPr lang="ko-KR" altLang="en-US" sz="1200" b="1" u="sng" dirty="0">
                <a:solidFill>
                  <a:srgbClr val="C00000"/>
                </a:solidFill>
                <a:latin typeface="+mj-ea"/>
                <a:ea typeface="+mj-ea"/>
              </a:rPr>
              <a:t>데이터 </a:t>
            </a:r>
            <a:r>
              <a:rPr lang="ko-KR" altLang="en-US" sz="1200" b="1" u="sng" dirty="0" err="1">
                <a:solidFill>
                  <a:srgbClr val="C00000"/>
                </a:solidFill>
                <a:latin typeface="+mj-ea"/>
                <a:ea typeface="+mj-ea"/>
              </a:rPr>
              <a:t>크롤링</a:t>
            </a:r>
            <a:r>
              <a:rPr lang="ko-KR" altLang="en-US" sz="1200" dirty="0">
                <a:latin typeface="+mj-ea"/>
                <a:ea typeface="+mj-ea"/>
              </a:rPr>
              <a:t>         데이터 분석법   </a:t>
            </a:r>
            <a:r>
              <a:rPr lang="ko-KR" altLang="en-US" sz="1200" dirty="0">
                <a:latin typeface="+mj-ea"/>
              </a:rPr>
              <a:t> </a:t>
            </a:r>
            <a:endParaRPr lang="ko-KR" altLang="en-US" sz="12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9187508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28"/>
          <p:cNvGrpSpPr/>
          <p:nvPr/>
        </p:nvGrpSpPr>
        <p:grpSpPr>
          <a:xfrm>
            <a:off x="8068497" y="3058112"/>
            <a:ext cx="507502" cy="376397"/>
            <a:chOff x="3497851" y="2488451"/>
            <a:chExt cx="507502" cy="376397"/>
          </a:xfrm>
        </p:grpSpPr>
        <p:sp>
          <p:nvSpPr>
            <p:cNvPr id="21" name="모서리가 둥근 직사각형 20"/>
            <p:cNvSpPr/>
            <p:nvPr/>
          </p:nvSpPr>
          <p:spPr>
            <a:xfrm>
              <a:off x="3497851" y="2488451"/>
              <a:ext cx="313573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모서리가 둥근 직사각형 21"/>
            <p:cNvSpPr/>
            <p:nvPr/>
          </p:nvSpPr>
          <p:spPr>
            <a:xfrm>
              <a:off x="3497851" y="2620107"/>
              <a:ext cx="313573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모서리가 둥근 직사각형 22"/>
            <p:cNvSpPr/>
            <p:nvPr/>
          </p:nvSpPr>
          <p:spPr>
            <a:xfrm>
              <a:off x="3497851" y="2751763"/>
              <a:ext cx="313573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" name="모서리가 둥근 직사각형 23"/>
            <p:cNvSpPr/>
            <p:nvPr/>
          </p:nvSpPr>
          <p:spPr>
            <a:xfrm>
              <a:off x="3845459" y="2488451"/>
              <a:ext cx="159894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모서리가 둥근 직사각형 24"/>
            <p:cNvSpPr/>
            <p:nvPr/>
          </p:nvSpPr>
          <p:spPr>
            <a:xfrm>
              <a:off x="3845459" y="2620107"/>
              <a:ext cx="159894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모서리가 둥근 직사각형 25"/>
            <p:cNvSpPr/>
            <p:nvPr/>
          </p:nvSpPr>
          <p:spPr>
            <a:xfrm>
              <a:off x="3845459" y="2751763"/>
              <a:ext cx="159894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8513449" y="3529676"/>
            <a:ext cx="26893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+mj-ea"/>
                <a:ea typeface="+mj-ea"/>
              </a:rPr>
              <a:t>개요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8207780" y="3500364"/>
            <a:ext cx="504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+mj-ea"/>
                <a:ea typeface="+mj-ea"/>
              </a:rPr>
              <a:t>1.</a:t>
            </a:r>
            <a:endParaRPr lang="ko-KR" altLang="en-US" sz="2400" dirty="0">
              <a:latin typeface="+mj-ea"/>
              <a:ea typeface="+mj-ea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8426614" y="4004004"/>
            <a:ext cx="2689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+mn-ea"/>
              </a:rPr>
              <a:t>주제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8426614" y="4407965"/>
            <a:ext cx="2689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+mn-ea"/>
              </a:rPr>
              <a:t>목적</a:t>
            </a:r>
            <a:r>
              <a:rPr lang="en-US" altLang="ko-KR" sz="1400" dirty="0">
                <a:latin typeface="+mn-ea"/>
              </a:rPr>
              <a:t>/</a:t>
            </a:r>
            <a:r>
              <a:rPr lang="ko-KR" altLang="en-US" sz="1400" dirty="0">
                <a:latin typeface="+mn-ea"/>
              </a:rPr>
              <a:t>목표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8416102" y="4817188"/>
            <a:ext cx="2689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+mn-ea"/>
              </a:rPr>
              <a:t>본인 역할</a:t>
            </a:r>
          </a:p>
        </p:txBody>
      </p:sp>
      <p:cxnSp>
        <p:nvCxnSpPr>
          <p:cNvPr id="34" name="직선 연결선 33"/>
          <p:cNvCxnSpPr/>
          <p:nvPr/>
        </p:nvCxnSpPr>
        <p:spPr>
          <a:xfrm>
            <a:off x="277444" y="3676459"/>
            <a:ext cx="7682669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1BA86AD-1640-3145-BF0D-3505559ACB53}"/>
              </a:ext>
            </a:extLst>
          </p:cNvPr>
          <p:cNvSpPr txBox="1"/>
          <p:nvPr/>
        </p:nvSpPr>
        <p:spPr>
          <a:xfrm>
            <a:off x="8416102" y="5213796"/>
            <a:ext cx="2689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+mn-ea"/>
              </a:rPr>
              <a:t>S/W</a:t>
            </a:r>
            <a:r>
              <a:rPr lang="ko-KR" altLang="en-US" sz="1400" dirty="0">
                <a:latin typeface="+mn-ea"/>
              </a:rPr>
              <a:t> 개발 범위</a:t>
            </a:r>
          </a:p>
        </p:txBody>
      </p:sp>
    </p:spTree>
    <p:extLst>
      <p:ext uri="{BB962C8B-B14F-4D97-AF65-F5344CB8AC3E}">
        <p14:creationId xmlns:p14="http://schemas.microsoft.com/office/powerpoint/2010/main" val="33400133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57682AF8-83A1-7745-8BBE-F1391873FC96}"/>
              </a:ext>
            </a:extLst>
          </p:cNvPr>
          <p:cNvSpPr txBox="1"/>
          <p:nvPr/>
        </p:nvSpPr>
        <p:spPr>
          <a:xfrm>
            <a:off x="255585" y="229853"/>
            <a:ext cx="2321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+mj-ea"/>
                <a:ea typeface="+mj-ea"/>
              </a:rPr>
              <a:t>4.</a:t>
            </a:r>
            <a:r>
              <a:rPr lang="ko-KR" altLang="en-US" sz="1600" b="1" dirty="0">
                <a:latin typeface="+mj-ea"/>
                <a:ea typeface="+mj-ea"/>
              </a:rPr>
              <a:t>사용 기술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D7F310A-ABEC-244B-9E25-19EBB596D579}"/>
              </a:ext>
            </a:extLst>
          </p:cNvPr>
          <p:cNvSpPr/>
          <p:nvPr/>
        </p:nvSpPr>
        <p:spPr>
          <a:xfrm>
            <a:off x="954199" y="764992"/>
            <a:ext cx="21403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2400" b="1" dirty="0">
                <a:ln w="0"/>
              </a:rPr>
              <a:t>데이터 </a:t>
            </a:r>
            <a:r>
              <a:rPr lang="ko-KR" altLang="en-US" sz="2400" b="1" dirty="0" err="1">
                <a:ln w="0"/>
              </a:rPr>
              <a:t>크롤링</a:t>
            </a:r>
            <a:endParaRPr lang="ko-KR" altLang="en-US" b="1" dirty="0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E0F3823B-88DD-2F4A-88A1-43D405197DAD}"/>
              </a:ext>
            </a:extLst>
          </p:cNvPr>
          <p:cNvSpPr/>
          <p:nvPr/>
        </p:nvSpPr>
        <p:spPr>
          <a:xfrm>
            <a:off x="712393" y="894242"/>
            <a:ext cx="163084" cy="163084"/>
          </a:xfrm>
          <a:prstGeom prst="ellipse">
            <a:avLst/>
          </a:prstGeom>
          <a:noFill/>
          <a:ln w="38100">
            <a:solidFill>
              <a:srgbClr val="CB18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FC1D4CE-32BF-F342-ABF0-1D3F765E7B5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3645" y="1262280"/>
            <a:ext cx="9844710" cy="421369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DD1C154C-B0D5-574F-A2EB-1F16427E2CA7}"/>
              </a:ext>
            </a:extLst>
          </p:cNvPr>
          <p:cNvSpPr/>
          <p:nvPr/>
        </p:nvSpPr>
        <p:spPr>
          <a:xfrm>
            <a:off x="626584" y="5511594"/>
            <a:ext cx="10938832" cy="119845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442F2A-9652-7A46-B936-52FAB626B119}"/>
              </a:ext>
            </a:extLst>
          </p:cNvPr>
          <p:cNvSpPr txBox="1"/>
          <p:nvPr/>
        </p:nvSpPr>
        <p:spPr>
          <a:xfrm>
            <a:off x="991872" y="5716820"/>
            <a:ext cx="103201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dirty="0"/>
              <a:t>상호</a:t>
            </a:r>
            <a:r>
              <a:rPr kumimoji="1" lang="en-US" altLang="ko-KR" sz="2400" dirty="0"/>
              <a:t>,</a:t>
            </a:r>
            <a:r>
              <a:rPr kumimoji="1" lang="ko-KR" altLang="en-US" sz="2400" dirty="0"/>
              <a:t> </a:t>
            </a:r>
            <a:r>
              <a:rPr kumimoji="1" lang="ko-KR" altLang="en-US" sz="2400" dirty="0" err="1"/>
              <a:t>영업표지</a:t>
            </a:r>
            <a:r>
              <a:rPr kumimoji="1" lang="en-US" altLang="ko-KR" sz="2400" dirty="0"/>
              <a:t>,</a:t>
            </a:r>
            <a:r>
              <a:rPr kumimoji="1" lang="ko-KR" altLang="en-US" sz="2400" dirty="0"/>
              <a:t> 대표자</a:t>
            </a:r>
            <a:r>
              <a:rPr kumimoji="1" lang="en-US" altLang="ko-KR" sz="2400" dirty="0"/>
              <a:t>,</a:t>
            </a:r>
            <a:r>
              <a:rPr kumimoji="1" lang="ko-KR" altLang="en-US" sz="2400" dirty="0"/>
              <a:t> 업종</a:t>
            </a:r>
            <a:r>
              <a:rPr kumimoji="1" lang="en-US" altLang="ko-KR" sz="2400" dirty="0"/>
              <a:t>,</a:t>
            </a:r>
            <a:r>
              <a:rPr kumimoji="1" lang="ko-KR" altLang="en-US" sz="2400" dirty="0"/>
              <a:t> 사업자등록일</a:t>
            </a:r>
            <a:r>
              <a:rPr kumimoji="1" lang="en-US" altLang="ko-KR" sz="2400" dirty="0"/>
              <a:t>,</a:t>
            </a:r>
            <a:r>
              <a:rPr kumimoji="1" lang="ko-KR" altLang="en-US" sz="2400" dirty="0"/>
              <a:t> 대표번호 등 총 </a:t>
            </a:r>
            <a:r>
              <a:rPr kumimoji="1" lang="en-US" altLang="ko-KR" sz="2400" dirty="0"/>
              <a:t>13</a:t>
            </a:r>
            <a:r>
              <a:rPr kumimoji="1" lang="ko-KR" altLang="en-US" sz="2400" dirty="0"/>
              <a:t>가지 종류의 프랜차이즈 정보를 출력한다</a:t>
            </a:r>
            <a:r>
              <a:rPr kumimoji="1" lang="en-US" altLang="ko-KR" sz="2400" dirty="0"/>
              <a:t>.</a:t>
            </a:r>
            <a:endParaRPr kumimoji="1" lang="ko-KR" altLang="en-US" sz="2400" dirty="0"/>
          </a:p>
        </p:txBody>
      </p:sp>
      <p:sp>
        <p:nvSpPr>
          <p:cNvPr id="10" name="삼각형 9">
            <a:extLst>
              <a:ext uri="{FF2B5EF4-FFF2-40B4-BE49-F238E27FC236}">
                <a16:creationId xmlns:a16="http://schemas.microsoft.com/office/drawing/2014/main" id="{B8D0F252-9490-064C-9FFE-1931BB14EEE4}"/>
              </a:ext>
            </a:extLst>
          </p:cNvPr>
          <p:cNvSpPr/>
          <p:nvPr/>
        </p:nvSpPr>
        <p:spPr>
          <a:xfrm rot="5400000">
            <a:off x="740876" y="5840876"/>
            <a:ext cx="259510" cy="223716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D330DC-5DF4-7940-9F60-D6EEE510BCB1}"/>
              </a:ext>
            </a:extLst>
          </p:cNvPr>
          <p:cNvSpPr txBox="1"/>
          <p:nvPr/>
        </p:nvSpPr>
        <p:spPr>
          <a:xfrm>
            <a:off x="7943421" y="329214"/>
            <a:ext cx="40848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+mj-ea"/>
                <a:ea typeface="+mj-ea"/>
              </a:rPr>
              <a:t>추천 알고리즘         </a:t>
            </a:r>
            <a:r>
              <a:rPr lang="ko-KR" altLang="en-US" sz="1200" b="1" u="sng" dirty="0">
                <a:solidFill>
                  <a:srgbClr val="C00000"/>
                </a:solidFill>
                <a:latin typeface="+mj-ea"/>
                <a:ea typeface="+mj-ea"/>
              </a:rPr>
              <a:t>데이터 </a:t>
            </a:r>
            <a:r>
              <a:rPr lang="ko-KR" altLang="en-US" sz="1200" b="1" u="sng" dirty="0" err="1">
                <a:solidFill>
                  <a:srgbClr val="C00000"/>
                </a:solidFill>
                <a:latin typeface="+mj-ea"/>
                <a:ea typeface="+mj-ea"/>
              </a:rPr>
              <a:t>크롤링</a:t>
            </a:r>
            <a:r>
              <a:rPr lang="ko-KR" altLang="en-US" sz="1200" dirty="0">
                <a:latin typeface="+mj-ea"/>
                <a:ea typeface="+mj-ea"/>
              </a:rPr>
              <a:t>         데이터 분석법   </a:t>
            </a:r>
            <a:r>
              <a:rPr lang="ko-KR" altLang="en-US" sz="1200" dirty="0">
                <a:latin typeface="+mj-ea"/>
              </a:rPr>
              <a:t> </a:t>
            </a:r>
            <a:endParaRPr lang="ko-KR" altLang="en-US" sz="12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936803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A9974776-6A16-D24C-8A55-8844007DC3E9}"/>
              </a:ext>
            </a:extLst>
          </p:cNvPr>
          <p:cNvSpPr/>
          <p:nvPr/>
        </p:nvSpPr>
        <p:spPr>
          <a:xfrm>
            <a:off x="2386848" y="6272281"/>
            <a:ext cx="7279628" cy="4001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7682AF8-83A1-7745-8BBE-F1391873FC96}"/>
              </a:ext>
            </a:extLst>
          </p:cNvPr>
          <p:cNvSpPr txBox="1"/>
          <p:nvPr/>
        </p:nvSpPr>
        <p:spPr>
          <a:xfrm>
            <a:off x="255585" y="229853"/>
            <a:ext cx="2321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+mj-ea"/>
                <a:ea typeface="+mj-ea"/>
              </a:rPr>
              <a:t>4.</a:t>
            </a:r>
            <a:r>
              <a:rPr lang="ko-KR" altLang="en-US" sz="1600" b="1" dirty="0">
                <a:latin typeface="+mj-ea"/>
                <a:ea typeface="+mj-ea"/>
              </a:rPr>
              <a:t>사용 기술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D7F310A-ABEC-244B-9E25-19EBB596D579}"/>
              </a:ext>
            </a:extLst>
          </p:cNvPr>
          <p:cNvSpPr/>
          <p:nvPr/>
        </p:nvSpPr>
        <p:spPr>
          <a:xfrm>
            <a:off x="954199" y="764992"/>
            <a:ext cx="21403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2400" b="1" dirty="0"/>
              <a:t>데이터 분석법</a:t>
            </a:r>
            <a:endParaRPr lang="ko-KR" altLang="en-US" sz="2400" b="1" u="sng" dirty="0">
              <a:solidFill>
                <a:srgbClr val="C00000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E0F3823B-88DD-2F4A-88A1-43D405197DAD}"/>
              </a:ext>
            </a:extLst>
          </p:cNvPr>
          <p:cNvSpPr/>
          <p:nvPr/>
        </p:nvSpPr>
        <p:spPr>
          <a:xfrm>
            <a:off x="712393" y="894242"/>
            <a:ext cx="163084" cy="163084"/>
          </a:xfrm>
          <a:prstGeom prst="ellipse">
            <a:avLst/>
          </a:prstGeom>
          <a:noFill/>
          <a:ln w="38100">
            <a:solidFill>
              <a:srgbClr val="CB18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47A1C0-18FB-0345-9958-1D5FA6751EE7}"/>
              </a:ext>
            </a:extLst>
          </p:cNvPr>
          <p:cNvSpPr txBox="1"/>
          <p:nvPr/>
        </p:nvSpPr>
        <p:spPr>
          <a:xfrm>
            <a:off x="2593320" y="6306763"/>
            <a:ext cx="3332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출처 </a:t>
            </a:r>
            <a:r>
              <a:rPr kumimoji="1" lang="en-US" altLang="ko-KR" dirty="0"/>
              <a:t>:</a:t>
            </a:r>
            <a:r>
              <a:rPr kumimoji="1" lang="ko-KR" altLang="en-US" dirty="0"/>
              <a:t> 소상공인시장진흥공단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E0BA2E-E62B-104F-A9E3-70FA3F0A6E05}"/>
              </a:ext>
            </a:extLst>
          </p:cNvPr>
          <p:cNvSpPr txBox="1"/>
          <p:nvPr/>
        </p:nvSpPr>
        <p:spPr>
          <a:xfrm>
            <a:off x="5883772" y="6306763"/>
            <a:ext cx="36942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hlinkClick r:id="rId3"/>
              </a:rPr>
              <a:t>http://www.sbiz.or.kr/sup/main.do</a:t>
            </a:r>
            <a:endParaRPr kumimoji="1" lang="en-US" altLang="ko-KR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4551C999-1758-9648-A27E-1C48C7D6E29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24364" y="4882574"/>
            <a:ext cx="8559568" cy="954978"/>
          </a:xfrm>
          <a:prstGeom prst="rect">
            <a:avLst/>
          </a:prstGeom>
        </p:spPr>
      </p:pic>
      <p:pic>
        <p:nvPicPr>
          <p:cNvPr id="21" name="그림 20" descr="스크린샷이(가) 표시된 사진&#10;&#10;자동 생성된 설명">
            <a:extLst>
              <a:ext uri="{FF2B5EF4-FFF2-40B4-BE49-F238E27FC236}">
                <a16:creationId xmlns:a16="http://schemas.microsoft.com/office/drawing/2014/main" id="{8AFA63D6-AD64-FD40-B236-4A738DAA4C5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3613" y="1185914"/>
            <a:ext cx="6898240" cy="3696660"/>
          </a:xfrm>
          <a:prstGeom prst="rect">
            <a:avLst/>
          </a:prstGeom>
        </p:spPr>
      </p:pic>
      <p:pic>
        <p:nvPicPr>
          <p:cNvPr id="10" name="그림 9" descr="스크린샷이(가) 표시된 사진&#10;&#10;자동 생성된 설명">
            <a:extLst>
              <a:ext uri="{FF2B5EF4-FFF2-40B4-BE49-F238E27FC236}">
                <a16:creationId xmlns:a16="http://schemas.microsoft.com/office/drawing/2014/main" id="{40947A27-27D2-0B4C-8427-2852517C19E4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4278"/>
          <a:stretch/>
        </p:blipFill>
        <p:spPr>
          <a:xfrm>
            <a:off x="6643143" y="3034244"/>
            <a:ext cx="5179316" cy="54961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17B5E35-E9C6-C940-9181-490A9FC90E07}"/>
              </a:ext>
            </a:extLst>
          </p:cNvPr>
          <p:cNvSpPr txBox="1"/>
          <p:nvPr/>
        </p:nvSpPr>
        <p:spPr>
          <a:xfrm>
            <a:off x="7943421" y="329214"/>
            <a:ext cx="40848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+mj-ea"/>
                <a:ea typeface="+mj-ea"/>
              </a:rPr>
              <a:t>추천 알고리즘</a:t>
            </a:r>
            <a:r>
              <a:rPr lang="ko-KR" altLang="en-US" sz="1200" b="1" dirty="0">
                <a:solidFill>
                  <a:srgbClr val="CB1825"/>
                </a:solidFill>
                <a:latin typeface="+mj-ea"/>
                <a:ea typeface="+mj-ea"/>
              </a:rPr>
              <a:t>         </a:t>
            </a:r>
            <a:r>
              <a:rPr lang="ko-KR" altLang="en-US" sz="1200" dirty="0">
                <a:latin typeface="+mj-ea"/>
                <a:ea typeface="+mj-ea"/>
              </a:rPr>
              <a:t>데이터 </a:t>
            </a:r>
            <a:r>
              <a:rPr lang="ko-KR" altLang="en-US" sz="1200" dirty="0" err="1">
                <a:latin typeface="+mj-ea"/>
                <a:ea typeface="+mj-ea"/>
              </a:rPr>
              <a:t>크롤링</a:t>
            </a:r>
            <a:r>
              <a:rPr lang="ko-KR" altLang="en-US" sz="1200" dirty="0">
                <a:latin typeface="+mj-ea"/>
                <a:ea typeface="+mj-ea"/>
              </a:rPr>
              <a:t>         </a:t>
            </a:r>
            <a:r>
              <a:rPr lang="ko-KR" altLang="en-US" sz="1200" b="1" u="sng" dirty="0">
                <a:solidFill>
                  <a:srgbClr val="C00000"/>
                </a:solidFill>
                <a:latin typeface="+mj-ea"/>
                <a:ea typeface="+mj-ea"/>
              </a:rPr>
              <a:t>데이터 분석법</a:t>
            </a:r>
            <a:r>
              <a:rPr lang="ko-KR" altLang="en-US" sz="1200" dirty="0">
                <a:latin typeface="+mj-ea"/>
                <a:ea typeface="+mj-ea"/>
              </a:rPr>
              <a:t>   </a:t>
            </a:r>
            <a:r>
              <a:rPr lang="ko-KR" altLang="en-US" sz="1200" dirty="0">
                <a:latin typeface="+mj-ea"/>
              </a:rPr>
              <a:t> </a:t>
            </a:r>
            <a:endParaRPr lang="ko-KR" altLang="en-US" sz="12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0108392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57682AF8-83A1-7745-8BBE-F1391873FC96}"/>
              </a:ext>
            </a:extLst>
          </p:cNvPr>
          <p:cNvSpPr txBox="1"/>
          <p:nvPr/>
        </p:nvSpPr>
        <p:spPr>
          <a:xfrm>
            <a:off x="255585" y="229853"/>
            <a:ext cx="2321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+mj-ea"/>
                <a:ea typeface="+mj-ea"/>
              </a:rPr>
              <a:t>4.</a:t>
            </a:r>
            <a:r>
              <a:rPr lang="ko-KR" altLang="en-US" sz="1600" b="1" dirty="0">
                <a:latin typeface="+mj-ea"/>
                <a:ea typeface="+mj-ea"/>
              </a:rPr>
              <a:t>사용 기술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D7F310A-ABEC-244B-9E25-19EBB596D579}"/>
              </a:ext>
            </a:extLst>
          </p:cNvPr>
          <p:cNvSpPr/>
          <p:nvPr/>
        </p:nvSpPr>
        <p:spPr>
          <a:xfrm>
            <a:off x="954199" y="764992"/>
            <a:ext cx="21403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2400" b="1" dirty="0"/>
              <a:t>데이터 분석법</a:t>
            </a:r>
            <a:endParaRPr lang="ko-KR" altLang="en-US" sz="2400" b="1" u="sng" dirty="0">
              <a:solidFill>
                <a:srgbClr val="C00000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E0F3823B-88DD-2F4A-88A1-43D405197DAD}"/>
              </a:ext>
            </a:extLst>
          </p:cNvPr>
          <p:cNvSpPr/>
          <p:nvPr/>
        </p:nvSpPr>
        <p:spPr>
          <a:xfrm>
            <a:off x="712393" y="894242"/>
            <a:ext cx="163084" cy="163084"/>
          </a:xfrm>
          <a:prstGeom prst="ellipse">
            <a:avLst/>
          </a:prstGeom>
          <a:noFill/>
          <a:ln w="38100">
            <a:solidFill>
              <a:srgbClr val="CB18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3" name="다이어그램 2">
            <a:extLst>
              <a:ext uri="{FF2B5EF4-FFF2-40B4-BE49-F238E27FC236}">
                <a16:creationId xmlns:a16="http://schemas.microsoft.com/office/drawing/2014/main" id="{2E91A35E-120C-724E-A529-AF38CEF8219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96585401"/>
              </p:ext>
            </p:extLst>
          </p:nvPr>
        </p:nvGraphicFramePr>
        <p:xfrm>
          <a:off x="2503951" y="1405624"/>
          <a:ext cx="7184098" cy="42250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0" name="직사각형 19">
            <a:extLst>
              <a:ext uri="{FF2B5EF4-FFF2-40B4-BE49-F238E27FC236}">
                <a16:creationId xmlns:a16="http://schemas.microsoft.com/office/drawing/2014/main" id="{572E5ACF-F3B1-234F-9FB0-2B6085CEC18F}"/>
              </a:ext>
            </a:extLst>
          </p:cNvPr>
          <p:cNvSpPr/>
          <p:nvPr/>
        </p:nvSpPr>
        <p:spPr>
          <a:xfrm>
            <a:off x="626584" y="5879049"/>
            <a:ext cx="10938832" cy="6832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B59F8F8-4CD8-0741-961C-1ECD82761DBA}"/>
              </a:ext>
            </a:extLst>
          </p:cNvPr>
          <p:cNvSpPr txBox="1"/>
          <p:nvPr/>
        </p:nvSpPr>
        <p:spPr>
          <a:xfrm>
            <a:off x="1758787" y="5997582"/>
            <a:ext cx="89210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dirty="0"/>
              <a:t>상권에 관련된 새로운 데이터를 출력하기 위해 </a:t>
            </a:r>
            <a:r>
              <a:rPr kumimoji="1" lang="en-US" altLang="ko-KR" sz="2400" dirty="0"/>
              <a:t>4</a:t>
            </a:r>
            <a:r>
              <a:rPr kumimoji="1" lang="ko-KR" altLang="en-US" sz="2400" dirty="0"/>
              <a:t>가지 성질 분석</a:t>
            </a:r>
          </a:p>
        </p:txBody>
      </p:sp>
      <p:sp>
        <p:nvSpPr>
          <p:cNvPr id="22" name="삼각형 21">
            <a:extLst>
              <a:ext uri="{FF2B5EF4-FFF2-40B4-BE49-F238E27FC236}">
                <a16:creationId xmlns:a16="http://schemas.microsoft.com/office/drawing/2014/main" id="{7EB41F14-7057-5346-A43B-A2A9AF59DD91}"/>
              </a:ext>
            </a:extLst>
          </p:cNvPr>
          <p:cNvSpPr/>
          <p:nvPr/>
        </p:nvSpPr>
        <p:spPr>
          <a:xfrm rot="5400000">
            <a:off x="1507791" y="6092141"/>
            <a:ext cx="259510" cy="223716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B4E362-204D-5542-8EE7-A2D7A0273822}"/>
              </a:ext>
            </a:extLst>
          </p:cNvPr>
          <p:cNvSpPr txBox="1"/>
          <p:nvPr/>
        </p:nvSpPr>
        <p:spPr>
          <a:xfrm>
            <a:off x="7943421" y="329214"/>
            <a:ext cx="40848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+mj-ea"/>
                <a:ea typeface="+mj-ea"/>
              </a:rPr>
              <a:t>추천 알고리즘</a:t>
            </a:r>
            <a:r>
              <a:rPr lang="ko-KR" altLang="en-US" sz="1200" b="1" dirty="0">
                <a:solidFill>
                  <a:srgbClr val="CB1825"/>
                </a:solidFill>
                <a:latin typeface="+mj-ea"/>
                <a:ea typeface="+mj-ea"/>
              </a:rPr>
              <a:t>         </a:t>
            </a:r>
            <a:r>
              <a:rPr lang="ko-KR" altLang="en-US" sz="1200" dirty="0">
                <a:latin typeface="+mj-ea"/>
                <a:ea typeface="+mj-ea"/>
              </a:rPr>
              <a:t>데이터 </a:t>
            </a:r>
            <a:r>
              <a:rPr lang="ko-KR" altLang="en-US" sz="1200" dirty="0" err="1">
                <a:latin typeface="+mj-ea"/>
                <a:ea typeface="+mj-ea"/>
              </a:rPr>
              <a:t>크롤링</a:t>
            </a:r>
            <a:r>
              <a:rPr lang="ko-KR" altLang="en-US" sz="1200" dirty="0">
                <a:latin typeface="+mj-ea"/>
                <a:ea typeface="+mj-ea"/>
              </a:rPr>
              <a:t>         </a:t>
            </a:r>
            <a:r>
              <a:rPr lang="ko-KR" altLang="en-US" sz="1200" b="1" u="sng" dirty="0">
                <a:solidFill>
                  <a:srgbClr val="C00000"/>
                </a:solidFill>
                <a:latin typeface="+mj-ea"/>
                <a:ea typeface="+mj-ea"/>
              </a:rPr>
              <a:t>데이터 분석법</a:t>
            </a:r>
            <a:r>
              <a:rPr lang="ko-KR" altLang="en-US" sz="1200" dirty="0">
                <a:latin typeface="+mj-ea"/>
                <a:ea typeface="+mj-ea"/>
              </a:rPr>
              <a:t>   </a:t>
            </a:r>
            <a:r>
              <a:rPr lang="ko-KR" altLang="en-US" sz="1200" dirty="0">
                <a:latin typeface="+mj-ea"/>
              </a:rPr>
              <a:t> </a:t>
            </a:r>
            <a:endParaRPr lang="ko-KR" altLang="en-US" sz="12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2364674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82A928C-545B-4D4F-A6CE-2712E16E217A}"/>
              </a:ext>
            </a:extLst>
          </p:cNvPr>
          <p:cNvSpPr/>
          <p:nvPr/>
        </p:nvSpPr>
        <p:spPr>
          <a:xfrm>
            <a:off x="831045" y="1963094"/>
            <a:ext cx="10599237" cy="1053111"/>
          </a:xfrm>
          <a:prstGeom prst="rect">
            <a:avLst/>
          </a:prstGeom>
          <a:solidFill>
            <a:srgbClr val="C00000"/>
          </a:solidFill>
          <a:ln>
            <a:noFill/>
          </a:ln>
          <a:effectLst>
            <a:outerShdw dist="127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E5E14E2-159F-9D40-8897-E1BB50EAD46C}"/>
              </a:ext>
            </a:extLst>
          </p:cNvPr>
          <p:cNvSpPr/>
          <p:nvPr/>
        </p:nvSpPr>
        <p:spPr>
          <a:xfrm>
            <a:off x="831045" y="3039296"/>
            <a:ext cx="10599237" cy="22115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dist="127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095457FC-8FBE-4541-A7DE-F68AB2BF75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8308304"/>
              </p:ext>
            </p:extLst>
          </p:nvPr>
        </p:nvGraphicFramePr>
        <p:xfrm>
          <a:off x="838328" y="1963094"/>
          <a:ext cx="10591673" cy="3287716"/>
        </p:xfrm>
        <a:graphic>
          <a:graphicData uri="http://schemas.openxmlformats.org/drawingml/2006/table">
            <a:tbl>
              <a:tblPr/>
              <a:tblGrid>
                <a:gridCol w="13809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148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253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7049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5635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500" b="1" kern="0" spc="0" dirty="0">
                          <a:solidFill>
                            <a:schemeClr val="bg1"/>
                          </a:solidFill>
                          <a:ea typeface="맑은 고딕"/>
                        </a:rPr>
                        <a:t>종류</a:t>
                      </a:r>
                      <a:endParaRPr lang="ko-KR" altLang="en-US" sz="2500" b="1" kern="0" spc="0" dirty="0">
                        <a:solidFill>
                          <a:schemeClr val="bg1"/>
                        </a:solidFill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500" b="1" kern="0" spc="0" dirty="0">
                          <a:solidFill>
                            <a:schemeClr val="bg1"/>
                          </a:solidFill>
                          <a:ea typeface="맑은 고딕"/>
                        </a:rPr>
                        <a:t>데이터 이름</a:t>
                      </a:r>
                      <a:endParaRPr lang="ko-KR" altLang="en-US" sz="2500" b="1" kern="0" spc="0" dirty="0">
                        <a:solidFill>
                          <a:schemeClr val="bg1"/>
                        </a:solidFill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500" b="1" kern="0" spc="0" dirty="0">
                          <a:solidFill>
                            <a:schemeClr val="bg1"/>
                          </a:solidFill>
                          <a:ea typeface="맑은 고딕"/>
                        </a:rPr>
                        <a:t>점수</a:t>
                      </a:r>
                      <a:endParaRPr lang="ko-KR" altLang="en-US" sz="2500" b="1" kern="0" spc="0" dirty="0">
                        <a:solidFill>
                          <a:schemeClr val="bg1"/>
                        </a:solidFill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500" b="1" kern="0" spc="0" dirty="0">
                          <a:solidFill>
                            <a:schemeClr val="bg1"/>
                          </a:solidFill>
                          <a:ea typeface="맑은 고딕"/>
                        </a:rPr>
                        <a:t>설명</a:t>
                      </a:r>
                      <a:endParaRPr lang="ko-KR" altLang="en-US" sz="2500" b="1" kern="0" spc="0" dirty="0">
                        <a:solidFill>
                          <a:schemeClr val="bg1"/>
                        </a:solidFill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39503">
                <a:tc rowSpan="2"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500" b="0" kern="0" spc="0" dirty="0">
                          <a:solidFill>
                            <a:srgbClr val="000000"/>
                          </a:solidFill>
                        </a:rPr>
                        <a:t>성장성</a:t>
                      </a:r>
                      <a:endParaRPr lang="en-US" altLang="ko-KR" sz="2500" b="0" kern="0" spc="0" dirty="0">
                        <a:solidFill>
                          <a:srgbClr val="000000"/>
                        </a:solidFill>
                      </a:endParaRPr>
                    </a:p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500" b="1" kern="0" spc="0" dirty="0">
                          <a:solidFill>
                            <a:srgbClr val="C00000"/>
                          </a:solidFill>
                        </a:rPr>
                        <a:t>(25</a:t>
                      </a:r>
                      <a:r>
                        <a:rPr lang="ko-KR" altLang="en-US" sz="2500" b="1" kern="0" spc="0" dirty="0">
                          <a:solidFill>
                            <a:srgbClr val="C00000"/>
                          </a:solidFill>
                        </a:rPr>
                        <a:t>점</a:t>
                      </a:r>
                      <a:r>
                        <a:rPr lang="en-US" altLang="ko-KR" sz="2500" b="1" kern="0" spc="0" dirty="0">
                          <a:solidFill>
                            <a:srgbClr val="C00000"/>
                          </a:solidFill>
                        </a:rPr>
                        <a:t>)</a:t>
                      </a:r>
                      <a:endParaRPr lang="ko-KR" altLang="en-US" sz="2500" b="1" kern="0" spc="0" dirty="0">
                        <a:solidFill>
                          <a:srgbClr val="C00000"/>
                        </a:solidFill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500" b="0" kern="0" spc="0" dirty="0">
                          <a:solidFill>
                            <a:srgbClr val="000000"/>
                          </a:solidFill>
                          <a:latin typeface="맑은 고딕"/>
                        </a:rPr>
                        <a:t>매출 규모 증감률</a:t>
                      </a:r>
                      <a:endParaRPr lang="en-US" sz="2500" b="0" kern="0" spc="0" dirty="0">
                        <a:solidFill>
                          <a:srgbClr val="000000"/>
                        </a:solidFill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500" b="1" kern="0" spc="0" dirty="0">
                          <a:solidFill>
                            <a:srgbClr val="C00000"/>
                          </a:solidFill>
                          <a:latin typeface="맑은 고딕"/>
                        </a:rPr>
                        <a:t>1</a:t>
                      </a:r>
                      <a:r>
                        <a:rPr lang="en-US" altLang="ko-KR" sz="2500" b="1" kern="0" spc="0" dirty="0">
                          <a:solidFill>
                            <a:srgbClr val="C00000"/>
                          </a:solidFill>
                          <a:latin typeface="맑은 고딕"/>
                        </a:rPr>
                        <a:t>2.5</a:t>
                      </a:r>
                      <a:r>
                        <a:rPr lang="ko-KR" altLang="en-US" sz="2500" b="0" kern="0" spc="0" dirty="0">
                          <a:solidFill>
                            <a:srgbClr val="000000"/>
                          </a:solidFill>
                          <a:latin typeface="맑은 고딕"/>
                        </a:rPr>
                        <a:t>점</a:t>
                      </a:r>
                      <a:endParaRPr lang="en-US" sz="2500" b="0" kern="0" spc="0" dirty="0">
                        <a:solidFill>
                          <a:srgbClr val="000000"/>
                        </a:solidFill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500" b="0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상반기 대비 하반기 전체 매출 규모 증감률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918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500" b="0" kern="0" spc="0" dirty="0">
                          <a:solidFill>
                            <a:srgbClr val="000000"/>
                          </a:solidFill>
                        </a:rPr>
                        <a:t>매출 비중 증감률</a:t>
                      </a:r>
                      <a:endParaRPr lang="en-US" sz="2500" b="0" kern="0" spc="0" dirty="0">
                        <a:solidFill>
                          <a:srgbClr val="000000"/>
                        </a:solidFill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500" b="1" kern="0" spc="0" dirty="0">
                          <a:solidFill>
                            <a:srgbClr val="C00000"/>
                          </a:solidFill>
                          <a:latin typeface="+mn-lt"/>
                        </a:rPr>
                        <a:t>12.5</a:t>
                      </a:r>
                      <a:r>
                        <a:rPr lang="ko-KR" altLang="en-US" sz="2500" b="0" kern="0" spc="0" dirty="0">
                          <a:solidFill>
                            <a:srgbClr val="000000"/>
                          </a:solidFill>
                          <a:latin typeface="+mn-lt"/>
                        </a:rPr>
                        <a:t>점</a:t>
                      </a:r>
                      <a:endParaRPr lang="en-US" altLang="ko-KR" sz="2500" b="0" kern="0" spc="0" dirty="0">
                        <a:solidFill>
                          <a:srgbClr val="000000"/>
                        </a:solidFill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500" b="0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상반기 대비 하반기 전체 지역 매출 비중 증감률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723643"/>
                  </a:ext>
                </a:extLst>
              </a:tr>
            </a:tbl>
          </a:graphicData>
        </a:graphic>
      </p:graphicFrame>
      <p:sp>
        <p:nvSpPr>
          <p:cNvPr id="29" name="직사각형 28">
            <a:extLst>
              <a:ext uri="{FF2B5EF4-FFF2-40B4-BE49-F238E27FC236}">
                <a16:creationId xmlns:a16="http://schemas.microsoft.com/office/drawing/2014/main" id="{6D7F310A-ABEC-244B-9E25-19EBB596D579}"/>
              </a:ext>
            </a:extLst>
          </p:cNvPr>
          <p:cNvSpPr/>
          <p:nvPr/>
        </p:nvSpPr>
        <p:spPr>
          <a:xfrm>
            <a:off x="954199" y="764992"/>
            <a:ext cx="393569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2400" b="1" dirty="0">
                <a:ln w="0"/>
              </a:rPr>
              <a:t>성장성 </a:t>
            </a:r>
            <a:r>
              <a:rPr lang="en-US" altLang="ko-KR" b="1" dirty="0">
                <a:ln w="0"/>
              </a:rPr>
              <a:t>:</a:t>
            </a:r>
            <a:r>
              <a:rPr lang="ko-KR" altLang="en-US" b="1" dirty="0">
                <a:ln w="0"/>
              </a:rPr>
              <a:t> 얼마나 성장하고 있는가</a:t>
            </a:r>
            <a:r>
              <a:rPr lang="en-US" altLang="ko-KR" b="1" dirty="0">
                <a:ln w="0"/>
              </a:rPr>
              <a:t>?</a:t>
            </a:r>
            <a:endParaRPr lang="ko-KR" altLang="en-US" b="1" dirty="0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E0F3823B-88DD-2F4A-88A1-43D405197DAD}"/>
              </a:ext>
            </a:extLst>
          </p:cNvPr>
          <p:cNvSpPr/>
          <p:nvPr/>
        </p:nvSpPr>
        <p:spPr>
          <a:xfrm>
            <a:off x="712393" y="894242"/>
            <a:ext cx="163084" cy="163084"/>
          </a:xfrm>
          <a:prstGeom prst="ellipse">
            <a:avLst/>
          </a:prstGeom>
          <a:noFill/>
          <a:ln w="38100">
            <a:solidFill>
              <a:srgbClr val="CB18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313A2C9-8829-F049-BDA1-EC8535CE0A2B}"/>
              </a:ext>
            </a:extLst>
          </p:cNvPr>
          <p:cNvSpPr txBox="1"/>
          <p:nvPr/>
        </p:nvSpPr>
        <p:spPr>
          <a:xfrm>
            <a:off x="255585" y="229853"/>
            <a:ext cx="2321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+mj-ea"/>
                <a:ea typeface="+mj-ea"/>
              </a:rPr>
              <a:t>4.</a:t>
            </a:r>
            <a:r>
              <a:rPr lang="ko-KR" altLang="en-US" sz="1600" b="1" dirty="0">
                <a:latin typeface="+mj-ea"/>
                <a:ea typeface="+mj-ea"/>
              </a:rPr>
              <a:t>사용 기술</a:t>
            </a:r>
          </a:p>
        </p:txBody>
      </p:sp>
      <p:cxnSp>
        <p:nvCxnSpPr>
          <p:cNvPr id="10" name="직선 연결선 15">
            <a:extLst>
              <a:ext uri="{FF2B5EF4-FFF2-40B4-BE49-F238E27FC236}">
                <a16:creationId xmlns:a16="http://schemas.microsoft.com/office/drawing/2014/main" id="{D52E09D3-785B-4D40-9DBD-BB1536444AD5}"/>
              </a:ext>
            </a:extLst>
          </p:cNvPr>
          <p:cNvCxnSpPr>
            <a:cxnSpLocks/>
          </p:cNvCxnSpPr>
          <p:nvPr/>
        </p:nvCxnSpPr>
        <p:spPr>
          <a:xfrm>
            <a:off x="2182762" y="4069056"/>
            <a:ext cx="9241344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5">
            <a:extLst>
              <a:ext uri="{FF2B5EF4-FFF2-40B4-BE49-F238E27FC236}">
                <a16:creationId xmlns:a16="http://schemas.microsoft.com/office/drawing/2014/main" id="{0B2A1052-3B13-3C44-9DCB-93A84A053EDD}"/>
              </a:ext>
            </a:extLst>
          </p:cNvPr>
          <p:cNvCxnSpPr>
            <a:cxnSpLocks/>
          </p:cNvCxnSpPr>
          <p:nvPr/>
        </p:nvCxnSpPr>
        <p:spPr>
          <a:xfrm flipV="1">
            <a:off x="2197510" y="3024550"/>
            <a:ext cx="0" cy="2211513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5">
            <a:extLst>
              <a:ext uri="{FF2B5EF4-FFF2-40B4-BE49-F238E27FC236}">
                <a16:creationId xmlns:a16="http://schemas.microsoft.com/office/drawing/2014/main" id="{1D37D05F-C02F-094C-8FD6-29C0BD706E7B}"/>
              </a:ext>
            </a:extLst>
          </p:cNvPr>
          <p:cNvCxnSpPr>
            <a:cxnSpLocks/>
          </p:cNvCxnSpPr>
          <p:nvPr/>
        </p:nvCxnSpPr>
        <p:spPr>
          <a:xfrm flipV="1">
            <a:off x="5825605" y="3024550"/>
            <a:ext cx="0" cy="2211513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5">
            <a:extLst>
              <a:ext uri="{FF2B5EF4-FFF2-40B4-BE49-F238E27FC236}">
                <a16:creationId xmlns:a16="http://schemas.microsoft.com/office/drawing/2014/main" id="{A651C745-3438-C246-B8F2-E79FC78DD409}"/>
              </a:ext>
            </a:extLst>
          </p:cNvPr>
          <p:cNvCxnSpPr>
            <a:cxnSpLocks/>
          </p:cNvCxnSpPr>
          <p:nvPr/>
        </p:nvCxnSpPr>
        <p:spPr>
          <a:xfrm flipV="1">
            <a:off x="7049729" y="3024550"/>
            <a:ext cx="0" cy="2211513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8ADC54E-ABD9-764E-B93A-8D6E0FD1EC25}"/>
              </a:ext>
            </a:extLst>
          </p:cNvPr>
          <p:cNvSpPr txBox="1"/>
          <p:nvPr/>
        </p:nvSpPr>
        <p:spPr>
          <a:xfrm>
            <a:off x="7943421" y="329214"/>
            <a:ext cx="40848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+mj-ea"/>
                <a:ea typeface="+mj-ea"/>
              </a:rPr>
              <a:t>추천 알고리즘</a:t>
            </a:r>
            <a:r>
              <a:rPr lang="ko-KR" altLang="en-US" sz="1200" b="1" dirty="0">
                <a:solidFill>
                  <a:srgbClr val="CB1825"/>
                </a:solidFill>
                <a:latin typeface="+mj-ea"/>
                <a:ea typeface="+mj-ea"/>
              </a:rPr>
              <a:t>         </a:t>
            </a:r>
            <a:r>
              <a:rPr lang="ko-KR" altLang="en-US" sz="1200" dirty="0">
                <a:latin typeface="+mj-ea"/>
                <a:ea typeface="+mj-ea"/>
              </a:rPr>
              <a:t>데이터 </a:t>
            </a:r>
            <a:r>
              <a:rPr lang="ko-KR" altLang="en-US" sz="1200" dirty="0" err="1">
                <a:latin typeface="+mj-ea"/>
                <a:ea typeface="+mj-ea"/>
              </a:rPr>
              <a:t>크롤링</a:t>
            </a:r>
            <a:r>
              <a:rPr lang="ko-KR" altLang="en-US" sz="1200" dirty="0">
                <a:latin typeface="+mj-ea"/>
                <a:ea typeface="+mj-ea"/>
              </a:rPr>
              <a:t>         </a:t>
            </a:r>
            <a:r>
              <a:rPr lang="ko-KR" altLang="en-US" sz="1200" b="1" u="sng" dirty="0">
                <a:solidFill>
                  <a:srgbClr val="C00000"/>
                </a:solidFill>
                <a:latin typeface="+mj-ea"/>
                <a:ea typeface="+mj-ea"/>
              </a:rPr>
              <a:t>데이터 분석법</a:t>
            </a:r>
            <a:r>
              <a:rPr lang="ko-KR" altLang="en-US" sz="1200" dirty="0">
                <a:latin typeface="+mj-ea"/>
                <a:ea typeface="+mj-ea"/>
              </a:rPr>
              <a:t>   </a:t>
            </a:r>
            <a:r>
              <a:rPr lang="ko-KR" altLang="en-US" sz="1200" dirty="0">
                <a:latin typeface="+mj-ea"/>
              </a:rPr>
              <a:t> </a:t>
            </a:r>
            <a:endParaRPr lang="ko-KR" altLang="en-US" sz="12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6716430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6D7F310A-ABEC-244B-9E25-19EBB596D579}"/>
              </a:ext>
            </a:extLst>
          </p:cNvPr>
          <p:cNvSpPr/>
          <p:nvPr/>
        </p:nvSpPr>
        <p:spPr>
          <a:xfrm>
            <a:off x="954199" y="764992"/>
            <a:ext cx="339227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2400" b="1" dirty="0">
                <a:ln w="0"/>
              </a:rPr>
              <a:t>안정성 </a:t>
            </a:r>
            <a:r>
              <a:rPr lang="en-US" altLang="ko-KR" b="1" dirty="0">
                <a:ln w="0"/>
              </a:rPr>
              <a:t>:</a:t>
            </a:r>
            <a:r>
              <a:rPr lang="ko-KR" altLang="en-US" b="1" dirty="0">
                <a:ln w="0"/>
              </a:rPr>
              <a:t> 얼마나 안정적인가</a:t>
            </a:r>
            <a:r>
              <a:rPr lang="en-US" altLang="ko-KR" b="1" dirty="0">
                <a:ln w="0"/>
              </a:rPr>
              <a:t>?</a:t>
            </a:r>
            <a:endParaRPr lang="ko-KR" altLang="en-US" b="1" dirty="0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E0F3823B-88DD-2F4A-88A1-43D405197DAD}"/>
              </a:ext>
            </a:extLst>
          </p:cNvPr>
          <p:cNvSpPr/>
          <p:nvPr/>
        </p:nvSpPr>
        <p:spPr>
          <a:xfrm>
            <a:off x="712393" y="894242"/>
            <a:ext cx="163084" cy="163084"/>
          </a:xfrm>
          <a:prstGeom prst="ellipse">
            <a:avLst/>
          </a:prstGeom>
          <a:noFill/>
          <a:ln w="38100">
            <a:solidFill>
              <a:srgbClr val="CB18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313A2C9-8829-F049-BDA1-EC8535CE0A2B}"/>
              </a:ext>
            </a:extLst>
          </p:cNvPr>
          <p:cNvSpPr txBox="1"/>
          <p:nvPr/>
        </p:nvSpPr>
        <p:spPr>
          <a:xfrm>
            <a:off x="255585" y="229853"/>
            <a:ext cx="2321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+mj-ea"/>
                <a:ea typeface="+mj-ea"/>
              </a:rPr>
              <a:t>4.</a:t>
            </a:r>
            <a:r>
              <a:rPr lang="ko-KR" altLang="en-US" sz="1600" b="1" dirty="0">
                <a:latin typeface="+mj-ea"/>
                <a:ea typeface="+mj-ea"/>
              </a:rPr>
              <a:t>사용 기술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0EC49AE-DC78-C742-AA97-A363E2672FDE}"/>
              </a:ext>
            </a:extLst>
          </p:cNvPr>
          <p:cNvSpPr/>
          <p:nvPr/>
        </p:nvSpPr>
        <p:spPr>
          <a:xfrm>
            <a:off x="831045" y="1963094"/>
            <a:ext cx="10599237" cy="1053111"/>
          </a:xfrm>
          <a:prstGeom prst="rect">
            <a:avLst/>
          </a:prstGeom>
          <a:solidFill>
            <a:srgbClr val="C00000"/>
          </a:solidFill>
          <a:ln>
            <a:noFill/>
          </a:ln>
          <a:effectLst>
            <a:outerShdw dist="127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1716F0A-8520-F546-B68A-A85FB6448392}"/>
              </a:ext>
            </a:extLst>
          </p:cNvPr>
          <p:cNvSpPr/>
          <p:nvPr/>
        </p:nvSpPr>
        <p:spPr>
          <a:xfrm>
            <a:off x="831045" y="3039296"/>
            <a:ext cx="10599237" cy="22115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dist="127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870FB5DC-8CFF-EF46-9CD0-8FFE6ADD29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158395"/>
              </p:ext>
            </p:extLst>
          </p:nvPr>
        </p:nvGraphicFramePr>
        <p:xfrm>
          <a:off x="838328" y="1963094"/>
          <a:ext cx="10591673" cy="3287716"/>
        </p:xfrm>
        <a:graphic>
          <a:graphicData uri="http://schemas.openxmlformats.org/drawingml/2006/table">
            <a:tbl>
              <a:tblPr/>
              <a:tblGrid>
                <a:gridCol w="13809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148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253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7049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5635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500" b="1" kern="0" spc="0" dirty="0">
                          <a:solidFill>
                            <a:schemeClr val="bg1"/>
                          </a:solidFill>
                          <a:ea typeface="맑은 고딕"/>
                        </a:rPr>
                        <a:t>종류</a:t>
                      </a:r>
                      <a:endParaRPr lang="ko-KR" altLang="en-US" sz="2500" b="1" kern="0" spc="0" dirty="0">
                        <a:solidFill>
                          <a:schemeClr val="bg1"/>
                        </a:solidFill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500" b="1" kern="0" spc="0" dirty="0">
                          <a:solidFill>
                            <a:schemeClr val="bg1"/>
                          </a:solidFill>
                          <a:ea typeface="맑은 고딕"/>
                        </a:rPr>
                        <a:t>데이터 이름</a:t>
                      </a:r>
                      <a:endParaRPr lang="ko-KR" altLang="en-US" sz="2500" b="1" kern="0" spc="0" dirty="0">
                        <a:solidFill>
                          <a:schemeClr val="bg1"/>
                        </a:solidFill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500" b="1" kern="0" spc="0" dirty="0">
                          <a:solidFill>
                            <a:schemeClr val="bg1"/>
                          </a:solidFill>
                          <a:ea typeface="맑은 고딕"/>
                        </a:rPr>
                        <a:t>점수</a:t>
                      </a:r>
                      <a:endParaRPr lang="ko-KR" altLang="en-US" sz="2500" b="1" kern="0" spc="0" dirty="0">
                        <a:solidFill>
                          <a:schemeClr val="bg1"/>
                        </a:solidFill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500" b="1" kern="0" spc="0" dirty="0">
                          <a:solidFill>
                            <a:schemeClr val="bg1"/>
                          </a:solidFill>
                          <a:ea typeface="맑은 고딕"/>
                        </a:rPr>
                        <a:t>설명</a:t>
                      </a:r>
                      <a:endParaRPr lang="ko-KR" altLang="en-US" sz="2500" b="1" kern="0" spc="0" dirty="0">
                        <a:solidFill>
                          <a:schemeClr val="bg1"/>
                        </a:solidFill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39503">
                <a:tc rowSpan="2"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500" b="0" kern="0" spc="0" dirty="0">
                          <a:solidFill>
                            <a:srgbClr val="000000"/>
                          </a:solidFill>
                        </a:rPr>
                        <a:t>안정성</a:t>
                      </a:r>
                      <a:endParaRPr lang="en-US" altLang="ko-KR" sz="2500" b="0" kern="0" spc="0" dirty="0">
                        <a:solidFill>
                          <a:srgbClr val="000000"/>
                        </a:solidFill>
                      </a:endParaRPr>
                    </a:p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500" b="1" kern="0" spc="0" dirty="0">
                          <a:solidFill>
                            <a:srgbClr val="C00000"/>
                          </a:solidFill>
                        </a:rPr>
                        <a:t>(25</a:t>
                      </a:r>
                      <a:r>
                        <a:rPr lang="ko-KR" altLang="en-US" sz="2500" b="1" kern="0" spc="0" dirty="0">
                          <a:solidFill>
                            <a:srgbClr val="C00000"/>
                          </a:solidFill>
                        </a:rPr>
                        <a:t>점</a:t>
                      </a:r>
                      <a:r>
                        <a:rPr lang="en-US" altLang="ko-KR" sz="2500" b="1" kern="0" spc="0" dirty="0">
                          <a:solidFill>
                            <a:srgbClr val="C00000"/>
                          </a:solidFill>
                        </a:rPr>
                        <a:t>)</a:t>
                      </a:r>
                      <a:endParaRPr lang="ko-KR" altLang="en-US" sz="2500" b="1" kern="0" spc="0" dirty="0">
                        <a:solidFill>
                          <a:srgbClr val="C00000"/>
                        </a:solidFill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500" b="0" kern="0" spc="0" dirty="0">
                          <a:solidFill>
                            <a:srgbClr val="000000"/>
                          </a:solidFill>
                          <a:latin typeface="맑은 고딕"/>
                        </a:rPr>
                        <a:t>운영 연수</a:t>
                      </a:r>
                      <a:endParaRPr lang="en-US" sz="2500" b="0" kern="0" spc="0" dirty="0">
                        <a:solidFill>
                          <a:srgbClr val="000000"/>
                        </a:solidFill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500" b="1" kern="0" spc="0" dirty="0">
                          <a:solidFill>
                            <a:srgbClr val="C00000"/>
                          </a:solidFill>
                          <a:latin typeface="맑은 고딕"/>
                        </a:rPr>
                        <a:t>1</a:t>
                      </a:r>
                      <a:r>
                        <a:rPr lang="en-US" altLang="ko-KR" sz="2500" b="1" kern="0" spc="0" dirty="0">
                          <a:solidFill>
                            <a:srgbClr val="C00000"/>
                          </a:solidFill>
                          <a:latin typeface="맑은 고딕"/>
                        </a:rPr>
                        <a:t>2.5</a:t>
                      </a:r>
                      <a:r>
                        <a:rPr lang="ko-KR" altLang="en-US" sz="2500" b="0" kern="0" spc="0" dirty="0">
                          <a:solidFill>
                            <a:srgbClr val="000000"/>
                          </a:solidFill>
                          <a:latin typeface="맑은 고딕"/>
                        </a:rPr>
                        <a:t>점</a:t>
                      </a:r>
                      <a:endParaRPr lang="en-US" sz="2500" b="0" kern="0" spc="0" dirty="0">
                        <a:solidFill>
                          <a:srgbClr val="000000"/>
                        </a:solidFill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kumimoji="1" lang="ko-KR" altLang="en-US" sz="2800" dirty="0"/>
                        <a:t>해당지역 점포 평균 운영 연수 </a:t>
                      </a:r>
                      <a:endParaRPr lang="ko-KR" altLang="en-US" sz="2800" b="0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918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500" b="0" kern="0" spc="0" dirty="0">
                          <a:solidFill>
                            <a:srgbClr val="000000"/>
                          </a:solidFill>
                        </a:rPr>
                        <a:t>휴</a:t>
                      </a:r>
                      <a:r>
                        <a:rPr lang="en-US" altLang="ko-KR" sz="2500" b="0" kern="0" spc="0" dirty="0">
                          <a:solidFill>
                            <a:srgbClr val="000000"/>
                          </a:solidFill>
                        </a:rPr>
                        <a:t>/</a:t>
                      </a:r>
                      <a:r>
                        <a:rPr lang="ko-KR" altLang="en-US" sz="2500" b="0" kern="0" spc="0" dirty="0" err="1">
                          <a:solidFill>
                            <a:srgbClr val="000000"/>
                          </a:solidFill>
                        </a:rPr>
                        <a:t>폐업률</a:t>
                      </a:r>
                      <a:endParaRPr lang="en-US" sz="2500" b="0" kern="0" spc="0" dirty="0">
                        <a:solidFill>
                          <a:srgbClr val="000000"/>
                        </a:solidFill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500" b="1" kern="0" spc="0" dirty="0">
                          <a:solidFill>
                            <a:srgbClr val="C00000"/>
                          </a:solidFill>
                          <a:latin typeface="+mn-lt"/>
                        </a:rPr>
                        <a:t>12.5</a:t>
                      </a:r>
                      <a:r>
                        <a:rPr lang="ko-KR" altLang="en-US" sz="2500" b="0" kern="0" spc="0" dirty="0">
                          <a:solidFill>
                            <a:srgbClr val="000000"/>
                          </a:solidFill>
                          <a:latin typeface="+mn-lt"/>
                        </a:rPr>
                        <a:t>점</a:t>
                      </a:r>
                      <a:endParaRPr lang="en-US" altLang="ko-KR" sz="2500" b="0" kern="0" spc="0" dirty="0">
                        <a:solidFill>
                          <a:srgbClr val="000000"/>
                        </a:solidFill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kumimoji="1" lang="ko-KR" altLang="en-US" sz="2800" dirty="0"/>
                        <a:t>해당 지역 휴</a:t>
                      </a:r>
                      <a:r>
                        <a:rPr kumimoji="1" lang="en-US" altLang="ko-KR" sz="2800" dirty="0"/>
                        <a:t>/</a:t>
                      </a:r>
                      <a:r>
                        <a:rPr kumimoji="1" lang="ko-KR" altLang="en-US" sz="2800" dirty="0"/>
                        <a:t>폐업 점포 </a:t>
                      </a:r>
                      <a:endParaRPr kumimoji="1" lang="en-US" altLang="ko-KR" sz="2800" dirty="0"/>
                    </a:p>
                    <a:p>
                      <a:pPr algn="l" latinLnBrk="1"/>
                      <a:r>
                        <a:rPr kumimoji="1" lang="ko-KR" altLang="en-US" sz="2800" dirty="0"/>
                        <a:t>비율 </a:t>
                      </a:r>
                      <a:endParaRPr lang="ko-KR" altLang="en-US" sz="2800" b="0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723643"/>
                  </a:ext>
                </a:extLst>
              </a:tr>
            </a:tbl>
          </a:graphicData>
        </a:graphic>
      </p:graphicFrame>
      <p:cxnSp>
        <p:nvCxnSpPr>
          <p:cNvPr id="9" name="직선 연결선 15">
            <a:extLst>
              <a:ext uri="{FF2B5EF4-FFF2-40B4-BE49-F238E27FC236}">
                <a16:creationId xmlns:a16="http://schemas.microsoft.com/office/drawing/2014/main" id="{03287990-190A-F04B-B7C0-8A5375445927}"/>
              </a:ext>
            </a:extLst>
          </p:cNvPr>
          <p:cNvCxnSpPr>
            <a:cxnSpLocks/>
          </p:cNvCxnSpPr>
          <p:nvPr/>
        </p:nvCxnSpPr>
        <p:spPr>
          <a:xfrm>
            <a:off x="2182762" y="4069056"/>
            <a:ext cx="9241344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15">
            <a:extLst>
              <a:ext uri="{FF2B5EF4-FFF2-40B4-BE49-F238E27FC236}">
                <a16:creationId xmlns:a16="http://schemas.microsoft.com/office/drawing/2014/main" id="{1556E7F0-58EF-CD4F-878C-FB630229DB08}"/>
              </a:ext>
            </a:extLst>
          </p:cNvPr>
          <p:cNvCxnSpPr>
            <a:cxnSpLocks/>
          </p:cNvCxnSpPr>
          <p:nvPr/>
        </p:nvCxnSpPr>
        <p:spPr>
          <a:xfrm flipV="1">
            <a:off x="2197510" y="3024550"/>
            <a:ext cx="0" cy="2211513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5">
            <a:extLst>
              <a:ext uri="{FF2B5EF4-FFF2-40B4-BE49-F238E27FC236}">
                <a16:creationId xmlns:a16="http://schemas.microsoft.com/office/drawing/2014/main" id="{5998B061-1D37-5649-A770-A34EE5CBB8C0}"/>
              </a:ext>
            </a:extLst>
          </p:cNvPr>
          <p:cNvCxnSpPr>
            <a:cxnSpLocks/>
          </p:cNvCxnSpPr>
          <p:nvPr/>
        </p:nvCxnSpPr>
        <p:spPr>
          <a:xfrm flipV="1">
            <a:off x="5825605" y="3024550"/>
            <a:ext cx="0" cy="2211513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5">
            <a:extLst>
              <a:ext uri="{FF2B5EF4-FFF2-40B4-BE49-F238E27FC236}">
                <a16:creationId xmlns:a16="http://schemas.microsoft.com/office/drawing/2014/main" id="{85227142-A26C-8C42-8295-FC7EC5A911E8}"/>
              </a:ext>
            </a:extLst>
          </p:cNvPr>
          <p:cNvCxnSpPr>
            <a:cxnSpLocks/>
          </p:cNvCxnSpPr>
          <p:nvPr/>
        </p:nvCxnSpPr>
        <p:spPr>
          <a:xfrm flipV="1">
            <a:off x="7049729" y="3024550"/>
            <a:ext cx="0" cy="2211513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8833AC3-A77E-1C4F-A7E4-779C12574637}"/>
              </a:ext>
            </a:extLst>
          </p:cNvPr>
          <p:cNvSpPr txBox="1"/>
          <p:nvPr/>
        </p:nvSpPr>
        <p:spPr>
          <a:xfrm>
            <a:off x="7943421" y="329214"/>
            <a:ext cx="40848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+mj-ea"/>
                <a:ea typeface="+mj-ea"/>
              </a:rPr>
              <a:t>추천 알고리즘</a:t>
            </a:r>
            <a:r>
              <a:rPr lang="ko-KR" altLang="en-US" sz="1200" b="1" dirty="0">
                <a:solidFill>
                  <a:srgbClr val="CB1825"/>
                </a:solidFill>
                <a:latin typeface="+mj-ea"/>
                <a:ea typeface="+mj-ea"/>
              </a:rPr>
              <a:t>         </a:t>
            </a:r>
            <a:r>
              <a:rPr lang="ko-KR" altLang="en-US" sz="1200" dirty="0">
                <a:latin typeface="+mj-ea"/>
                <a:ea typeface="+mj-ea"/>
              </a:rPr>
              <a:t>데이터 </a:t>
            </a:r>
            <a:r>
              <a:rPr lang="ko-KR" altLang="en-US" sz="1200" dirty="0" err="1">
                <a:latin typeface="+mj-ea"/>
                <a:ea typeface="+mj-ea"/>
              </a:rPr>
              <a:t>크롤링</a:t>
            </a:r>
            <a:r>
              <a:rPr lang="ko-KR" altLang="en-US" sz="1200" dirty="0">
                <a:latin typeface="+mj-ea"/>
                <a:ea typeface="+mj-ea"/>
              </a:rPr>
              <a:t>         </a:t>
            </a:r>
            <a:r>
              <a:rPr lang="ko-KR" altLang="en-US" sz="1200" b="1" u="sng" dirty="0">
                <a:solidFill>
                  <a:srgbClr val="C00000"/>
                </a:solidFill>
                <a:latin typeface="+mj-ea"/>
                <a:ea typeface="+mj-ea"/>
              </a:rPr>
              <a:t>데이터 분석법</a:t>
            </a:r>
            <a:r>
              <a:rPr lang="ko-KR" altLang="en-US" sz="1200" dirty="0">
                <a:latin typeface="+mj-ea"/>
                <a:ea typeface="+mj-ea"/>
              </a:rPr>
              <a:t>   </a:t>
            </a:r>
            <a:r>
              <a:rPr lang="ko-KR" altLang="en-US" sz="1200" dirty="0">
                <a:latin typeface="+mj-ea"/>
              </a:rPr>
              <a:t> </a:t>
            </a:r>
            <a:endParaRPr lang="ko-KR" altLang="en-US" sz="12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1577663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6D7F310A-ABEC-244B-9E25-19EBB596D579}"/>
              </a:ext>
            </a:extLst>
          </p:cNvPr>
          <p:cNvSpPr/>
          <p:nvPr/>
        </p:nvSpPr>
        <p:spPr>
          <a:xfrm>
            <a:off x="954199" y="764992"/>
            <a:ext cx="339227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2400" b="1" dirty="0">
                <a:ln w="0"/>
              </a:rPr>
              <a:t>구매력 </a:t>
            </a:r>
            <a:r>
              <a:rPr lang="en-US" altLang="ko-KR" b="1" dirty="0">
                <a:ln w="0"/>
              </a:rPr>
              <a:t>:</a:t>
            </a:r>
            <a:r>
              <a:rPr lang="ko-KR" altLang="en-US" b="1" dirty="0">
                <a:ln w="0"/>
              </a:rPr>
              <a:t> 얼마나 구매하는가</a:t>
            </a:r>
            <a:r>
              <a:rPr lang="en-US" altLang="ko-KR" b="1" dirty="0">
                <a:ln w="0"/>
              </a:rPr>
              <a:t>?</a:t>
            </a:r>
            <a:endParaRPr lang="ko-KR" altLang="en-US" b="1" dirty="0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E0F3823B-88DD-2F4A-88A1-43D405197DAD}"/>
              </a:ext>
            </a:extLst>
          </p:cNvPr>
          <p:cNvSpPr/>
          <p:nvPr/>
        </p:nvSpPr>
        <p:spPr>
          <a:xfrm>
            <a:off x="712393" y="894242"/>
            <a:ext cx="163084" cy="163084"/>
          </a:xfrm>
          <a:prstGeom prst="ellipse">
            <a:avLst/>
          </a:prstGeom>
          <a:noFill/>
          <a:ln w="38100">
            <a:solidFill>
              <a:srgbClr val="CB18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313A2C9-8829-F049-BDA1-EC8535CE0A2B}"/>
              </a:ext>
            </a:extLst>
          </p:cNvPr>
          <p:cNvSpPr txBox="1"/>
          <p:nvPr/>
        </p:nvSpPr>
        <p:spPr>
          <a:xfrm>
            <a:off x="255585" y="229853"/>
            <a:ext cx="2321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+mj-ea"/>
                <a:ea typeface="+mj-ea"/>
              </a:rPr>
              <a:t>4.</a:t>
            </a:r>
            <a:r>
              <a:rPr lang="ko-KR" altLang="en-US" sz="1600" b="1" dirty="0">
                <a:latin typeface="+mj-ea"/>
                <a:ea typeface="+mj-ea"/>
              </a:rPr>
              <a:t>사용 기술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46A834C-4762-734F-940A-57ACB678E985}"/>
              </a:ext>
            </a:extLst>
          </p:cNvPr>
          <p:cNvSpPr/>
          <p:nvPr/>
        </p:nvSpPr>
        <p:spPr>
          <a:xfrm>
            <a:off x="831045" y="1963094"/>
            <a:ext cx="10599237" cy="1053111"/>
          </a:xfrm>
          <a:prstGeom prst="rect">
            <a:avLst/>
          </a:prstGeom>
          <a:solidFill>
            <a:srgbClr val="C00000"/>
          </a:solidFill>
          <a:ln>
            <a:noFill/>
          </a:ln>
          <a:effectLst>
            <a:outerShdw dist="127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C26DE4E-5BCC-D945-AE17-01B1306B0CC5}"/>
              </a:ext>
            </a:extLst>
          </p:cNvPr>
          <p:cNvSpPr/>
          <p:nvPr/>
        </p:nvSpPr>
        <p:spPr>
          <a:xfrm>
            <a:off x="831045" y="3039296"/>
            <a:ext cx="10599237" cy="22115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dist="127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93DF4EC7-BA14-EE4B-8504-422076FCFE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4085438"/>
              </p:ext>
            </p:extLst>
          </p:nvPr>
        </p:nvGraphicFramePr>
        <p:xfrm>
          <a:off x="838328" y="1963094"/>
          <a:ext cx="10591673" cy="3287716"/>
        </p:xfrm>
        <a:graphic>
          <a:graphicData uri="http://schemas.openxmlformats.org/drawingml/2006/table">
            <a:tbl>
              <a:tblPr/>
              <a:tblGrid>
                <a:gridCol w="13809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148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253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7049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5635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500" b="1" kern="0" spc="0" dirty="0">
                          <a:solidFill>
                            <a:schemeClr val="bg1"/>
                          </a:solidFill>
                          <a:ea typeface="맑은 고딕"/>
                        </a:rPr>
                        <a:t>종류</a:t>
                      </a:r>
                      <a:endParaRPr lang="ko-KR" altLang="en-US" sz="2500" b="1" kern="0" spc="0" dirty="0">
                        <a:solidFill>
                          <a:schemeClr val="bg1"/>
                        </a:solidFill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500" b="1" kern="0" spc="0" dirty="0">
                          <a:solidFill>
                            <a:schemeClr val="bg1"/>
                          </a:solidFill>
                          <a:ea typeface="맑은 고딕"/>
                        </a:rPr>
                        <a:t>데이터 이름</a:t>
                      </a:r>
                      <a:endParaRPr lang="ko-KR" altLang="en-US" sz="2500" b="1" kern="0" spc="0" dirty="0">
                        <a:solidFill>
                          <a:schemeClr val="bg1"/>
                        </a:solidFill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500" b="1" kern="0" spc="0" dirty="0">
                          <a:solidFill>
                            <a:schemeClr val="bg1"/>
                          </a:solidFill>
                          <a:ea typeface="맑은 고딕"/>
                        </a:rPr>
                        <a:t>점수</a:t>
                      </a:r>
                      <a:endParaRPr lang="ko-KR" altLang="en-US" sz="2500" b="1" kern="0" spc="0" dirty="0">
                        <a:solidFill>
                          <a:schemeClr val="bg1"/>
                        </a:solidFill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500" b="1" kern="0" spc="0" dirty="0">
                          <a:solidFill>
                            <a:schemeClr val="bg1"/>
                          </a:solidFill>
                          <a:ea typeface="맑은 고딕"/>
                        </a:rPr>
                        <a:t>설명</a:t>
                      </a:r>
                      <a:endParaRPr lang="ko-KR" altLang="en-US" sz="2500" b="1" kern="0" spc="0" dirty="0">
                        <a:solidFill>
                          <a:schemeClr val="bg1"/>
                        </a:solidFill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39503">
                <a:tc rowSpan="2"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500" b="0" kern="0" spc="0" dirty="0">
                          <a:solidFill>
                            <a:srgbClr val="000000"/>
                          </a:solidFill>
                        </a:rPr>
                        <a:t>구매력</a:t>
                      </a:r>
                      <a:endParaRPr lang="en-US" altLang="ko-KR" sz="2500" b="0" kern="0" spc="0" dirty="0">
                        <a:solidFill>
                          <a:srgbClr val="000000"/>
                        </a:solidFill>
                      </a:endParaRPr>
                    </a:p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500" b="1" kern="0" spc="0" dirty="0">
                          <a:solidFill>
                            <a:srgbClr val="C00000"/>
                          </a:solidFill>
                        </a:rPr>
                        <a:t>(25</a:t>
                      </a:r>
                      <a:r>
                        <a:rPr lang="ko-KR" altLang="en-US" sz="2500" b="1" kern="0" spc="0" dirty="0">
                          <a:solidFill>
                            <a:srgbClr val="C00000"/>
                          </a:solidFill>
                        </a:rPr>
                        <a:t>점</a:t>
                      </a:r>
                      <a:r>
                        <a:rPr lang="en-US" altLang="ko-KR" sz="2500" b="1" kern="0" spc="0" dirty="0">
                          <a:solidFill>
                            <a:srgbClr val="C00000"/>
                          </a:solidFill>
                        </a:rPr>
                        <a:t>)</a:t>
                      </a:r>
                      <a:endParaRPr lang="ko-KR" altLang="en-US" sz="2500" b="1" kern="0" spc="0" dirty="0">
                        <a:solidFill>
                          <a:srgbClr val="C00000"/>
                        </a:solidFill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b="0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상권 매출 규모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500" b="1" kern="0" spc="0" dirty="0">
                          <a:solidFill>
                            <a:srgbClr val="C00000"/>
                          </a:solidFill>
                          <a:latin typeface="맑은 고딕"/>
                        </a:rPr>
                        <a:t>1</a:t>
                      </a:r>
                      <a:r>
                        <a:rPr lang="en-US" altLang="ko-KR" sz="2500" b="1" kern="0" spc="0" dirty="0">
                          <a:solidFill>
                            <a:srgbClr val="C00000"/>
                          </a:solidFill>
                          <a:latin typeface="맑은 고딕"/>
                        </a:rPr>
                        <a:t>2.5</a:t>
                      </a:r>
                      <a:r>
                        <a:rPr lang="ko-KR" altLang="en-US" sz="2500" b="0" kern="0" spc="0" dirty="0">
                          <a:solidFill>
                            <a:srgbClr val="000000"/>
                          </a:solidFill>
                          <a:latin typeface="맑은 고딕"/>
                        </a:rPr>
                        <a:t>점</a:t>
                      </a:r>
                      <a:endParaRPr lang="en-US" sz="2500" b="0" kern="0" spc="0" dirty="0">
                        <a:solidFill>
                          <a:srgbClr val="000000"/>
                        </a:solidFill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800" b="0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해당 지역 매출액 규모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918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b="0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건당 결제금액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500" b="1" kern="0" spc="0" dirty="0">
                          <a:solidFill>
                            <a:srgbClr val="C00000"/>
                          </a:solidFill>
                          <a:latin typeface="+mn-lt"/>
                        </a:rPr>
                        <a:t>12.5</a:t>
                      </a:r>
                      <a:r>
                        <a:rPr lang="ko-KR" altLang="en-US" sz="2500" b="0" kern="0" spc="0" dirty="0">
                          <a:solidFill>
                            <a:srgbClr val="000000"/>
                          </a:solidFill>
                          <a:latin typeface="+mn-lt"/>
                        </a:rPr>
                        <a:t>점</a:t>
                      </a:r>
                      <a:endParaRPr lang="en-US" altLang="ko-KR" sz="2500" b="0" kern="0" spc="0" dirty="0">
                        <a:solidFill>
                          <a:srgbClr val="000000"/>
                        </a:solidFill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800" b="0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해당 지역 평균 건당 결제금액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723643"/>
                  </a:ext>
                </a:extLst>
              </a:tr>
            </a:tbl>
          </a:graphicData>
        </a:graphic>
      </p:graphicFrame>
      <p:cxnSp>
        <p:nvCxnSpPr>
          <p:cNvPr id="9" name="직선 연결선 15">
            <a:extLst>
              <a:ext uri="{FF2B5EF4-FFF2-40B4-BE49-F238E27FC236}">
                <a16:creationId xmlns:a16="http://schemas.microsoft.com/office/drawing/2014/main" id="{3C05E19B-B1C0-D746-9EAC-D127115C5EDA}"/>
              </a:ext>
            </a:extLst>
          </p:cNvPr>
          <p:cNvCxnSpPr>
            <a:cxnSpLocks/>
          </p:cNvCxnSpPr>
          <p:nvPr/>
        </p:nvCxnSpPr>
        <p:spPr>
          <a:xfrm>
            <a:off x="2182762" y="4069056"/>
            <a:ext cx="9241344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15">
            <a:extLst>
              <a:ext uri="{FF2B5EF4-FFF2-40B4-BE49-F238E27FC236}">
                <a16:creationId xmlns:a16="http://schemas.microsoft.com/office/drawing/2014/main" id="{36909E00-0EA1-BC41-85EF-710C306B4E68}"/>
              </a:ext>
            </a:extLst>
          </p:cNvPr>
          <p:cNvCxnSpPr>
            <a:cxnSpLocks/>
          </p:cNvCxnSpPr>
          <p:nvPr/>
        </p:nvCxnSpPr>
        <p:spPr>
          <a:xfrm flipV="1">
            <a:off x="2197510" y="3024550"/>
            <a:ext cx="0" cy="2211513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5">
            <a:extLst>
              <a:ext uri="{FF2B5EF4-FFF2-40B4-BE49-F238E27FC236}">
                <a16:creationId xmlns:a16="http://schemas.microsoft.com/office/drawing/2014/main" id="{31E117DE-5BA3-534E-812F-6EACDBD40480}"/>
              </a:ext>
            </a:extLst>
          </p:cNvPr>
          <p:cNvCxnSpPr>
            <a:cxnSpLocks/>
          </p:cNvCxnSpPr>
          <p:nvPr/>
        </p:nvCxnSpPr>
        <p:spPr>
          <a:xfrm flipV="1">
            <a:off x="5825605" y="3024550"/>
            <a:ext cx="0" cy="2211513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5">
            <a:extLst>
              <a:ext uri="{FF2B5EF4-FFF2-40B4-BE49-F238E27FC236}">
                <a16:creationId xmlns:a16="http://schemas.microsoft.com/office/drawing/2014/main" id="{01474DB8-2C8A-1349-8653-EB8BD9A2BDD4}"/>
              </a:ext>
            </a:extLst>
          </p:cNvPr>
          <p:cNvCxnSpPr>
            <a:cxnSpLocks/>
          </p:cNvCxnSpPr>
          <p:nvPr/>
        </p:nvCxnSpPr>
        <p:spPr>
          <a:xfrm flipV="1">
            <a:off x="7049729" y="3024550"/>
            <a:ext cx="0" cy="2211513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6761E4F3-D17D-A749-B481-00D2D869104A}"/>
              </a:ext>
            </a:extLst>
          </p:cNvPr>
          <p:cNvSpPr txBox="1"/>
          <p:nvPr/>
        </p:nvSpPr>
        <p:spPr>
          <a:xfrm>
            <a:off x="7943421" y="329214"/>
            <a:ext cx="40848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+mj-ea"/>
                <a:ea typeface="+mj-ea"/>
              </a:rPr>
              <a:t>추천 알고리즘</a:t>
            </a:r>
            <a:r>
              <a:rPr lang="ko-KR" altLang="en-US" sz="1200" b="1" dirty="0">
                <a:solidFill>
                  <a:srgbClr val="CB1825"/>
                </a:solidFill>
                <a:latin typeface="+mj-ea"/>
                <a:ea typeface="+mj-ea"/>
              </a:rPr>
              <a:t>         </a:t>
            </a:r>
            <a:r>
              <a:rPr lang="ko-KR" altLang="en-US" sz="1200" dirty="0">
                <a:latin typeface="+mj-ea"/>
                <a:ea typeface="+mj-ea"/>
              </a:rPr>
              <a:t>데이터 </a:t>
            </a:r>
            <a:r>
              <a:rPr lang="ko-KR" altLang="en-US" sz="1200" dirty="0" err="1">
                <a:latin typeface="+mj-ea"/>
                <a:ea typeface="+mj-ea"/>
              </a:rPr>
              <a:t>크롤링</a:t>
            </a:r>
            <a:r>
              <a:rPr lang="ko-KR" altLang="en-US" sz="1200" dirty="0">
                <a:latin typeface="+mj-ea"/>
                <a:ea typeface="+mj-ea"/>
              </a:rPr>
              <a:t>         </a:t>
            </a:r>
            <a:r>
              <a:rPr lang="ko-KR" altLang="en-US" sz="1200" b="1" u="sng" dirty="0">
                <a:solidFill>
                  <a:srgbClr val="C00000"/>
                </a:solidFill>
                <a:latin typeface="+mj-ea"/>
                <a:ea typeface="+mj-ea"/>
              </a:rPr>
              <a:t>데이터 분석법</a:t>
            </a:r>
            <a:r>
              <a:rPr lang="ko-KR" altLang="en-US" sz="1200" dirty="0">
                <a:latin typeface="+mj-ea"/>
                <a:ea typeface="+mj-ea"/>
              </a:rPr>
              <a:t>   </a:t>
            </a:r>
            <a:r>
              <a:rPr lang="ko-KR" altLang="en-US" sz="1200" dirty="0">
                <a:latin typeface="+mj-ea"/>
              </a:rPr>
              <a:t> </a:t>
            </a:r>
            <a:endParaRPr lang="ko-KR" altLang="en-US" sz="12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0277047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6D7F310A-ABEC-244B-9E25-19EBB596D579}"/>
              </a:ext>
            </a:extLst>
          </p:cNvPr>
          <p:cNvSpPr/>
          <p:nvPr/>
        </p:nvSpPr>
        <p:spPr>
          <a:xfrm>
            <a:off x="954199" y="764992"/>
            <a:ext cx="31614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2400" b="1" dirty="0" err="1">
                <a:ln w="0"/>
              </a:rPr>
              <a:t>집객력</a:t>
            </a:r>
            <a:r>
              <a:rPr lang="ko-KR" altLang="en-US" sz="2400" b="1" dirty="0">
                <a:ln w="0"/>
              </a:rPr>
              <a:t> </a:t>
            </a:r>
            <a:r>
              <a:rPr lang="en-US" altLang="ko-KR" b="1" dirty="0">
                <a:ln w="0"/>
              </a:rPr>
              <a:t>:</a:t>
            </a:r>
            <a:r>
              <a:rPr lang="ko-KR" altLang="en-US" b="1" dirty="0">
                <a:ln w="0"/>
              </a:rPr>
              <a:t> 얼마나 모이는가</a:t>
            </a:r>
            <a:r>
              <a:rPr lang="en-US" altLang="ko-KR" b="1" dirty="0">
                <a:ln w="0"/>
              </a:rPr>
              <a:t>?</a:t>
            </a:r>
            <a:endParaRPr lang="ko-KR" altLang="en-US" b="1" dirty="0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E0F3823B-88DD-2F4A-88A1-43D405197DAD}"/>
              </a:ext>
            </a:extLst>
          </p:cNvPr>
          <p:cNvSpPr/>
          <p:nvPr/>
        </p:nvSpPr>
        <p:spPr>
          <a:xfrm>
            <a:off x="712393" y="894242"/>
            <a:ext cx="163084" cy="163084"/>
          </a:xfrm>
          <a:prstGeom prst="ellipse">
            <a:avLst/>
          </a:prstGeom>
          <a:noFill/>
          <a:ln w="38100">
            <a:solidFill>
              <a:srgbClr val="CB18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313A2C9-8829-F049-BDA1-EC8535CE0A2B}"/>
              </a:ext>
            </a:extLst>
          </p:cNvPr>
          <p:cNvSpPr txBox="1"/>
          <p:nvPr/>
        </p:nvSpPr>
        <p:spPr>
          <a:xfrm>
            <a:off x="255585" y="229853"/>
            <a:ext cx="2321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+mj-ea"/>
                <a:ea typeface="+mj-ea"/>
              </a:rPr>
              <a:t>4.</a:t>
            </a:r>
            <a:r>
              <a:rPr lang="ko-KR" altLang="en-US" sz="1600" b="1" dirty="0">
                <a:latin typeface="+mj-ea"/>
                <a:ea typeface="+mj-ea"/>
              </a:rPr>
              <a:t>사용 기술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9B132FF-6FA2-654F-A391-AA477A53D11C}"/>
              </a:ext>
            </a:extLst>
          </p:cNvPr>
          <p:cNvSpPr/>
          <p:nvPr/>
        </p:nvSpPr>
        <p:spPr>
          <a:xfrm>
            <a:off x="831045" y="1963094"/>
            <a:ext cx="10599237" cy="1053111"/>
          </a:xfrm>
          <a:prstGeom prst="rect">
            <a:avLst/>
          </a:prstGeom>
          <a:solidFill>
            <a:srgbClr val="C00000"/>
          </a:solidFill>
          <a:ln>
            <a:noFill/>
          </a:ln>
          <a:effectLst>
            <a:outerShdw dist="127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3277BBD-E46E-2749-9FE9-26588379E963}"/>
              </a:ext>
            </a:extLst>
          </p:cNvPr>
          <p:cNvSpPr/>
          <p:nvPr/>
        </p:nvSpPr>
        <p:spPr>
          <a:xfrm>
            <a:off x="831045" y="3039296"/>
            <a:ext cx="10599237" cy="22115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dist="127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11D8B072-002F-E44F-BAF5-795BF5F99D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2306572"/>
              </p:ext>
            </p:extLst>
          </p:nvPr>
        </p:nvGraphicFramePr>
        <p:xfrm>
          <a:off x="838328" y="1963094"/>
          <a:ext cx="10591673" cy="3287716"/>
        </p:xfrm>
        <a:graphic>
          <a:graphicData uri="http://schemas.openxmlformats.org/drawingml/2006/table">
            <a:tbl>
              <a:tblPr/>
              <a:tblGrid>
                <a:gridCol w="13809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148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253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7049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5635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500" b="1" kern="0" spc="0" dirty="0">
                          <a:solidFill>
                            <a:schemeClr val="bg1"/>
                          </a:solidFill>
                          <a:ea typeface="맑은 고딕"/>
                        </a:rPr>
                        <a:t>종류</a:t>
                      </a:r>
                      <a:endParaRPr lang="ko-KR" altLang="en-US" sz="2500" b="1" kern="0" spc="0" dirty="0">
                        <a:solidFill>
                          <a:schemeClr val="bg1"/>
                        </a:solidFill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500" b="1" kern="0" spc="0" dirty="0">
                          <a:solidFill>
                            <a:schemeClr val="bg1"/>
                          </a:solidFill>
                          <a:ea typeface="맑은 고딕"/>
                        </a:rPr>
                        <a:t>데이터 이름</a:t>
                      </a:r>
                      <a:endParaRPr lang="ko-KR" altLang="en-US" sz="2500" b="1" kern="0" spc="0" dirty="0">
                        <a:solidFill>
                          <a:schemeClr val="bg1"/>
                        </a:solidFill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500" b="1" kern="0" spc="0" dirty="0">
                          <a:solidFill>
                            <a:schemeClr val="bg1"/>
                          </a:solidFill>
                          <a:ea typeface="맑은 고딕"/>
                        </a:rPr>
                        <a:t>점수</a:t>
                      </a:r>
                      <a:endParaRPr lang="ko-KR" altLang="en-US" sz="2500" b="1" kern="0" spc="0" dirty="0">
                        <a:solidFill>
                          <a:schemeClr val="bg1"/>
                        </a:solidFill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500" b="1" kern="0" spc="0" dirty="0">
                          <a:solidFill>
                            <a:schemeClr val="bg1"/>
                          </a:solidFill>
                          <a:ea typeface="맑은 고딕"/>
                        </a:rPr>
                        <a:t>설명</a:t>
                      </a:r>
                      <a:endParaRPr lang="ko-KR" altLang="en-US" sz="2500" b="1" kern="0" spc="0" dirty="0">
                        <a:solidFill>
                          <a:schemeClr val="bg1"/>
                        </a:solidFill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31358"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500" b="0" kern="0" spc="0" dirty="0" err="1">
                          <a:solidFill>
                            <a:srgbClr val="000000"/>
                          </a:solidFill>
                        </a:rPr>
                        <a:t>집객력</a:t>
                      </a:r>
                      <a:endParaRPr lang="en-US" altLang="ko-KR" sz="2500" b="0" kern="0" spc="0" dirty="0">
                        <a:solidFill>
                          <a:srgbClr val="000000"/>
                        </a:solidFill>
                      </a:endParaRPr>
                    </a:p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500" b="1" kern="0" spc="0" dirty="0">
                          <a:solidFill>
                            <a:srgbClr val="C00000"/>
                          </a:solidFill>
                        </a:rPr>
                        <a:t>(25</a:t>
                      </a:r>
                      <a:r>
                        <a:rPr lang="ko-KR" altLang="en-US" sz="2500" b="1" kern="0" spc="0" dirty="0">
                          <a:solidFill>
                            <a:srgbClr val="C00000"/>
                          </a:solidFill>
                        </a:rPr>
                        <a:t>점</a:t>
                      </a:r>
                      <a:r>
                        <a:rPr lang="en-US" altLang="ko-KR" sz="2500" b="1" kern="0" spc="0" dirty="0">
                          <a:solidFill>
                            <a:srgbClr val="C00000"/>
                          </a:solidFill>
                        </a:rPr>
                        <a:t>)</a:t>
                      </a:r>
                      <a:endParaRPr lang="ko-KR" altLang="en-US" sz="2500" b="1" kern="0" spc="0" dirty="0">
                        <a:solidFill>
                          <a:srgbClr val="C00000"/>
                        </a:solidFill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b="0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주거 인구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500" b="1" kern="0" spc="0" dirty="0">
                          <a:solidFill>
                            <a:srgbClr val="C00000"/>
                          </a:solidFill>
                          <a:latin typeface="맑은 고딕"/>
                        </a:rPr>
                        <a:t>25</a:t>
                      </a:r>
                      <a:r>
                        <a:rPr lang="ko-KR" altLang="en-US" sz="2500" b="0" kern="0" spc="0" dirty="0">
                          <a:solidFill>
                            <a:srgbClr val="000000"/>
                          </a:solidFill>
                          <a:latin typeface="맑은 고딕"/>
                        </a:rPr>
                        <a:t>점</a:t>
                      </a:r>
                      <a:endParaRPr lang="en-US" sz="2500" b="0" kern="0" spc="0" dirty="0">
                        <a:solidFill>
                          <a:srgbClr val="000000"/>
                        </a:solidFill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800" b="0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해당 지역 주거 인구 수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10" name="직선 연결선 15">
            <a:extLst>
              <a:ext uri="{FF2B5EF4-FFF2-40B4-BE49-F238E27FC236}">
                <a16:creationId xmlns:a16="http://schemas.microsoft.com/office/drawing/2014/main" id="{C636DAB3-0F9D-3440-979D-52D751E885EF}"/>
              </a:ext>
            </a:extLst>
          </p:cNvPr>
          <p:cNvCxnSpPr>
            <a:cxnSpLocks/>
          </p:cNvCxnSpPr>
          <p:nvPr/>
        </p:nvCxnSpPr>
        <p:spPr>
          <a:xfrm flipV="1">
            <a:off x="2197510" y="3024550"/>
            <a:ext cx="0" cy="2211513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5">
            <a:extLst>
              <a:ext uri="{FF2B5EF4-FFF2-40B4-BE49-F238E27FC236}">
                <a16:creationId xmlns:a16="http://schemas.microsoft.com/office/drawing/2014/main" id="{9A47D8A9-584D-AF42-8DCB-0F69BA83A1E1}"/>
              </a:ext>
            </a:extLst>
          </p:cNvPr>
          <p:cNvCxnSpPr>
            <a:cxnSpLocks/>
          </p:cNvCxnSpPr>
          <p:nvPr/>
        </p:nvCxnSpPr>
        <p:spPr>
          <a:xfrm flipV="1">
            <a:off x="5825605" y="3024550"/>
            <a:ext cx="0" cy="2211513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5">
            <a:extLst>
              <a:ext uri="{FF2B5EF4-FFF2-40B4-BE49-F238E27FC236}">
                <a16:creationId xmlns:a16="http://schemas.microsoft.com/office/drawing/2014/main" id="{B807DA91-E03B-1E45-AF64-47B5F608AE2E}"/>
              </a:ext>
            </a:extLst>
          </p:cNvPr>
          <p:cNvCxnSpPr>
            <a:cxnSpLocks/>
          </p:cNvCxnSpPr>
          <p:nvPr/>
        </p:nvCxnSpPr>
        <p:spPr>
          <a:xfrm flipV="1">
            <a:off x="7049729" y="3024550"/>
            <a:ext cx="0" cy="2211513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A8C3762-C3E0-2849-A613-16A882A59B0C}"/>
              </a:ext>
            </a:extLst>
          </p:cNvPr>
          <p:cNvSpPr txBox="1"/>
          <p:nvPr/>
        </p:nvSpPr>
        <p:spPr>
          <a:xfrm>
            <a:off x="7943421" y="329214"/>
            <a:ext cx="40848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+mj-ea"/>
                <a:ea typeface="+mj-ea"/>
              </a:rPr>
              <a:t>추천 알고리즘</a:t>
            </a:r>
            <a:r>
              <a:rPr lang="ko-KR" altLang="en-US" sz="1200" b="1" dirty="0">
                <a:solidFill>
                  <a:srgbClr val="CB1825"/>
                </a:solidFill>
                <a:latin typeface="+mj-ea"/>
                <a:ea typeface="+mj-ea"/>
              </a:rPr>
              <a:t>         </a:t>
            </a:r>
            <a:r>
              <a:rPr lang="ko-KR" altLang="en-US" sz="1200" dirty="0">
                <a:latin typeface="+mj-ea"/>
                <a:ea typeface="+mj-ea"/>
              </a:rPr>
              <a:t>데이터 </a:t>
            </a:r>
            <a:r>
              <a:rPr lang="ko-KR" altLang="en-US" sz="1200" dirty="0" err="1">
                <a:latin typeface="+mj-ea"/>
                <a:ea typeface="+mj-ea"/>
              </a:rPr>
              <a:t>크롤링</a:t>
            </a:r>
            <a:r>
              <a:rPr lang="ko-KR" altLang="en-US" sz="1200" dirty="0">
                <a:latin typeface="+mj-ea"/>
                <a:ea typeface="+mj-ea"/>
              </a:rPr>
              <a:t>         </a:t>
            </a:r>
            <a:r>
              <a:rPr lang="ko-KR" altLang="en-US" sz="1200" b="1" u="sng" dirty="0">
                <a:solidFill>
                  <a:srgbClr val="C00000"/>
                </a:solidFill>
                <a:latin typeface="+mj-ea"/>
                <a:ea typeface="+mj-ea"/>
              </a:rPr>
              <a:t>데이터 분석법</a:t>
            </a:r>
            <a:r>
              <a:rPr lang="ko-KR" altLang="en-US" sz="1200" dirty="0">
                <a:latin typeface="+mj-ea"/>
                <a:ea typeface="+mj-ea"/>
              </a:rPr>
              <a:t>   </a:t>
            </a:r>
            <a:r>
              <a:rPr lang="ko-KR" altLang="en-US" sz="1200" dirty="0">
                <a:latin typeface="+mj-ea"/>
              </a:rPr>
              <a:t> </a:t>
            </a:r>
            <a:endParaRPr lang="ko-KR" altLang="en-US" sz="12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886942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95EE938B-9DDC-554F-943A-6F2225A38F13}"/>
              </a:ext>
            </a:extLst>
          </p:cNvPr>
          <p:cNvSpPr/>
          <p:nvPr/>
        </p:nvSpPr>
        <p:spPr>
          <a:xfrm>
            <a:off x="7074869" y="1413922"/>
            <a:ext cx="4846198" cy="4352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7682AF8-83A1-7745-8BBE-F1391873FC96}"/>
              </a:ext>
            </a:extLst>
          </p:cNvPr>
          <p:cNvSpPr txBox="1"/>
          <p:nvPr/>
        </p:nvSpPr>
        <p:spPr>
          <a:xfrm>
            <a:off x="255585" y="229853"/>
            <a:ext cx="2321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+mj-ea"/>
                <a:ea typeface="+mj-ea"/>
              </a:rPr>
              <a:t>4.</a:t>
            </a:r>
            <a:r>
              <a:rPr lang="ko-KR" altLang="en-US" sz="1600" b="1" dirty="0">
                <a:latin typeface="+mj-ea"/>
                <a:ea typeface="+mj-ea"/>
              </a:rPr>
              <a:t>사용 기술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D7F310A-ABEC-244B-9E25-19EBB596D579}"/>
              </a:ext>
            </a:extLst>
          </p:cNvPr>
          <p:cNvSpPr/>
          <p:nvPr/>
        </p:nvSpPr>
        <p:spPr>
          <a:xfrm>
            <a:off x="954199" y="764992"/>
            <a:ext cx="224933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2400" b="1" dirty="0"/>
              <a:t>등급 결과 제공</a:t>
            </a:r>
            <a:endParaRPr lang="ko-KR" altLang="en-US" sz="2400" b="1" u="sng" dirty="0">
              <a:solidFill>
                <a:srgbClr val="C00000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E0F3823B-88DD-2F4A-88A1-43D405197DAD}"/>
              </a:ext>
            </a:extLst>
          </p:cNvPr>
          <p:cNvSpPr/>
          <p:nvPr/>
        </p:nvSpPr>
        <p:spPr>
          <a:xfrm>
            <a:off x="712393" y="894242"/>
            <a:ext cx="163084" cy="163084"/>
          </a:xfrm>
          <a:prstGeom prst="ellipse">
            <a:avLst/>
          </a:prstGeom>
          <a:noFill/>
          <a:ln w="38100">
            <a:solidFill>
              <a:srgbClr val="CB18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DFB964E-FD1E-E245-9005-4159AB14671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3701" y="1490936"/>
            <a:ext cx="6941168" cy="4352786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FBDBE734-D2C4-234C-A237-908F7DA049A7}"/>
              </a:ext>
            </a:extLst>
          </p:cNvPr>
          <p:cNvSpPr/>
          <p:nvPr/>
        </p:nvSpPr>
        <p:spPr>
          <a:xfrm>
            <a:off x="7429421" y="2180717"/>
            <a:ext cx="36449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ko-KR" sz="2400" dirty="0"/>
              <a:t>0~100</a:t>
            </a:r>
            <a:r>
              <a:rPr kumimoji="1" lang="ko-KR" altLang="en-US" sz="2400" dirty="0"/>
              <a:t> 점 총 </a:t>
            </a:r>
            <a:r>
              <a:rPr kumimoji="1" lang="en-US" altLang="ko-KR" sz="2400" dirty="0"/>
              <a:t>5</a:t>
            </a:r>
            <a:r>
              <a:rPr kumimoji="1" lang="ko-KR" altLang="en-US" sz="2400" dirty="0"/>
              <a:t>등급 제공 </a:t>
            </a:r>
            <a:endParaRPr kumimoji="1" lang="en-US" altLang="ko-KR" sz="2400" dirty="0"/>
          </a:p>
          <a:p>
            <a:r>
              <a:rPr kumimoji="1" lang="en-US" altLang="ko-KR" sz="2400" dirty="0"/>
              <a:t>(20</a:t>
            </a:r>
            <a:r>
              <a:rPr kumimoji="1" lang="ko-KR" altLang="en-US" sz="2400" dirty="0"/>
              <a:t>점 간격</a:t>
            </a:r>
            <a:r>
              <a:rPr kumimoji="1" lang="en-US" altLang="ko-KR" sz="2400" dirty="0"/>
              <a:t>)</a:t>
            </a:r>
            <a:endParaRPr lang="en-US" altLang="ko-KR" sz="2400" dirty="0"/>
          </a:p>
        </p:txBody>
      </p:sp>
      <p:sp>
        <p:nvSpPr>
          <p:cNvPr id="13" name="삼각형 12">
            <a:extLst>
              <a:ext uri="{FF2B5EF4-FFF2-40B4-BE49-F238E27FC236}">
                <a16:creationId xmlns:a16="http://schemas.microsoft.com/office/drawing/2014/main" id="{99E74BF6-84D7-CE48-A454-A41EF7C81558}"/>
              </a:ext>
            </a:extLst>
          </p:cNvPr>
          <p:cNvSpPr/>
          <p:nvPr/>
        </p:nvSpPr>
        <p:spPr>
          <a:xfrm rot="5400000">
            <a:off x="7148455" y="2282457"/>
            <a:ext cx="259510" cy="223716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D5313F3-7E60-9B4A-B4CA-13544DAFC49D}"/>
              </a:ext>
            </a:extLst>
          </p:cNvPr>
          <p:cNvSpPr/>
          <p:nvPr/>
        </p:nvSpPr>
        <p:spPr>
          <a:xfrm>
            <a:off x="7429420" y="3323982"/>
            <a:ext cx="449164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ko-KR" altLang="en-US" sz="2400" dirty="0" err="1"/>
              <a:t>한줄평을</a:t>
            </a:r>
            <a:r>
              <a:rPr kumimoji="1" lang="ko-KR" altLang="en-US" sz="2400" dirty="0"/>
              <a:t> 통해 중요한 메시지 출력</a:t>
            </a:r>
            <a:endParaRPr lang="en-US" altLang="ko-KR" sz="2400" dirty="0"/>
          </a:p>
        </p:txBody>
      </p:sp>
      <p:sp>
        <p:nvSpPr>
          <p:cNvPr id="15" name="삼각형 14">
            <a:extLst>
              <a:ext uri="{FF2B5EF4-FFF2-40B4-BE49-F238E27FC236}">
                <a16:creationId xmlns:a16="http://schemas.microsoft.com/office/drawing/2014/main" id="{B521EE16-FC60-2641-806B-09710EC279B7}"/>
              </a:ext>
            </a:extLst>
          </p:cNvPr>
          <p:cNvSpPr/>
          <p:nvPr/>
        </p:nvSpPr>
        <p:spPr>
          <a:xfrm rot="5400000">
            <a:off x="7148455" y="3425722"/>
            <a:ext cx="259510" cy="223716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0D3CCB8-8521-5B42-94A4-C0A3C70A39E9}"/>
              </a:ext>
            </a:extLst>
          </p:cNvPr>
          <p:cNvSpPr/>
          <p:nvPr/>
        </p:nvSpPr>
        <p:spPr>
          <a:xfrm>
            <a:off x="7429420" y="4427815"/>
            <a:ext cx="449164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ko-KR" altLang="en-US" sz="2400" dirty="0"/>
              <a:t>각 세부 항목에 대한 점수 제공</a:t>
            </a:r>
            <a:endParaRPr lang="en-US" altLang="ko-KR" sz="2400" dirty="0"/>
          </a:p>
        </p:txBody>
      </p:sp>
      <p:sp>
        <p:nvSpPr>
          <p:cNvPr id="17" name="삼각형 16">
            <a:extLst>
              <a:ext uri="{FF2B5EF4-FFF2-40B4-BE49-F238E27FC236}">
                <a16:creationId xmlns:a16="http://schemas.microsoft.com/office/drawing/2014/main" id="{3DF8DC3C-F1D8-804A-AA2D-9B91465F93C2}"/>
              </a:ext>
            </a:extLst>
          </p:cNvPr>
          <p:cNvSpPr/>
          <p:nvPr/>
        </p:nvSpPr>
        <p:spPr>
          <a:xfrm rot="5400000">
            <a:off x="7148455" y="4529555"/>
            <a:ext cx="259510" cy="223716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48E91F1-17A5-974B-AAC1-F3EB3A16C46C}"/>
              </a:ext>
            </a:extLst>
          </p:cNvPr>
          <p:cNvSpPr txBox="1"/>
          <p:nvPr/>
        </p:nvSpPr>
        <p:spPr>
          <a:xfrm>
            <a:off x="7943421" y="329214"/>
            <a:ext cx="40848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+mj-ea"/>
                <a:ea typeface="+mj-ea"/>
              </a:rPr>
              <a:t>추천 알고리즘</a:t>
            </a:r>
            <a:r>
              <a:rPr lang="ko-KR" altLang="en-US" sz="1200" b="1" dirty="0">
                <a:solidFill>
                  <a:srgbClr val="CB1825"/>
                </a:solidFill>
                <a:latin typeface="+mj-ea"/>
                <a:ea typeface="+mj-ea"/>
              </a:rPr>
              <a:t>         </a:t>
            </a:r>
            <a:r>
              <a:rPr lang="ko-KR" altLang="en-US" sz="1200" dirty="0">
                <a:latin typeface="+mj-ea"/>
                <a:ea typeface="+mj-ea"/>
              </a:rPr>
              <a:t>데이터 </a:t>
            </a:r>
            <a:r>
              <a:rPr lang="ko-KR" altLang="en-US" sz="1200" dirty="0" err="1">
                <a:latin typeface="+mj-ea"/>
                <a:ea typeface="+mj-ea"/>
              </a:rPr>
              <a:t>크롤링</a:t>
            </a:r>
            <a:r>
              <a:rPr lang="ko-KR" altLang="en-US" sz="1200" dirty="0">
                <a:latin typeface="+mj-ea"/>
                <a:ea typeface="+mj-ea"/>
              </a:rPr>
              <a:t>         </a:t>
            </a:r>
            <a:r>
              <a:rPr lang="ko-KR" altLang="en-US" sz="1200" b="1" u="sng" dirty="0">
                <a:solidFill>
                  <a:srgbClr val="C00000"/>
                </a:solidFill>
                <a:latin typeface="+mj-ea"/>
                <a:ea typeface="+mj-ea"/>
              </a:rPr>
              <a:t>데이터 분석법</a:t>
            </a:r>
            <a:r>
              <a:rPr lang="ko-KR" altLang="en-US" sz="1200" dirty="0">
                <a:latin typeface="+mj-ea"/>
                <a:ea typeface="+mj-ea"/>
              </a:rPr>
              <a:t>   </a:t>
            </a:r>
            <a:r>
              <a:rPr lang="ko-KR" altLang="en-US" sz="1200" dirty="0">
                <a:latin typeface="+mj-ea"/>
              </a:rPr>
              <a:t> </a:t>
            </a:r>
            <a:endParaRPr lang="ko-KR" altLang="en-US" sz="12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58561335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28"/>
          <p:cNvGrpSpPr/>
          <p:nvPr/>
        </p:nvGrpSpPr>
        <p:grpSpPr>
          <a:xfrm>
            <a:off x="8068497" y="3058112"/>
            <a:ext cx="507502" cy="376397"/>
            <a:chOff x="3497851" y="2488451"/>
            <a:chExt cx="507502" cy="376397"/>
          </a:xfrm>
        </p:grpSpPr>
        <p:sp>
          <p:nvSpPr>
            <p:cNvPr id="21" name="모서리가 둥근 직사각형 20"/>
            <p:cNvSpPr/>
            <p:nvPr/>
          </p:nvSpPr>
          <p:spPr>
            <a:xfrm>
              <a:off x="3497851" y="2488451"/>
              <a:ext cx="313573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모서리가 둥근 직사각형 21"/>
            <p:cNvSpPr/>
            <p:nvPr/>
          </p:nvSpPr>
          <p:spPr>
            <a:xfrm>
              <a:off x="3497851" y="2620107"/>
              <a:ext cx="313573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모서리가 둥근 직사각형 22"/>
            <p:cNvSpPr/>
            <p:nvPr/>
          </p:nvSpPr>
          <p:spPr>
            <a:xfrm>
              <a:off x="3497851" y="2751763"/>
              <a:ext cx="313573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" name="모서리가 둥근 직사각형 23"/>
            <p:cNvSpPr/>
            <p:nvPr/>
          </p:nvSpPr>
          <p:spPr>
            <a:xfrm>
              <a:off x="3845459" y="2488451"/>
              <a:ext cx="159894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모서리가 둥근 직사각형 24"/>
            <p:cNvSpPr/>
            <p:nvPr/>
          </p:nvSpPr>
          <p:spPr>
            <a:xfrm>
              <a:off x="3845459" y="2620107"/>
              <a:ext cx="159894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모서리가 둥근 직사각형 25"/>
            <p:cNvSpPr/>
            <p:nvPr/>
          </p:nvSpPr>
          <p:spPr>
            <a:xfrm>
              <a:off x="3845459" y="2751763"/>
              <a:ext cx="159894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8513449" y="3529676"/>
            <a:ext cx="26893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+mj-ea"/>
                <a:ea typeface="+mj-ea"/>
              </a:rPr>
              <a:t>부록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8207780" y="3500364"/>
            <a:ext cx="504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+mj-ea"/>
                <a:ea typeface="+mj-ea"/>
              </a:rPr>
              <a:t>5.</a:t>
            </a:r>
            <a:endParaRPr lang="ko-KR" altLang="en-US" sz="2400" dirty="0">
              <a:latin typeface="+mj-ea"/>
              <a:ea typeface="+mj-ea"/>
            </a:endParaRPr>
          </a:p>
        </p:txBody>
      </p:sp>
      <p:cxnSp>
        <p:nvCxnSpPr>
          <p:cNvPr id="34" name="직선 연결선 33"/>
          <p:cNvCxnSpPr/>
          <p:nvPr/>
        </p:nvCxnSpPr>
        <p:spPr>
          <a:xfrm>
            <a:off x="277444" y="3676459"/>
            <a:ext cx="7682669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4A9D35E-DDEA-DE4E-BE20-FEDEB4D66B62}"/>
              </a:ext>
            </a:extLst>
          </p:cNvPr>
          <p:cNvSpPr txBox="1"/>
          <p:nvPr/>
        </p:nvSpPr>
        <p:spPr>
          <a:xfrm>
            <a:off x="8426614" y="4004004"/>
            <a:ext cx="2689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>
                <a:latin typeface="+mn-ea"/>
              </a:rPr>
              <a:t>수상이력</a:t>
            </a:r>
            <a:endParaRPr lang="ko-KR" altLang="en-US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9858807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95EE938B-9DDC-554F-943A-6F2225A38F13}"/>
              </a:ext>
            </a:extLst>
          </p:cNvPr>
          <p:cNvSpPr/>
          <p:nvPr/>
        </p:nvSpPr>
        <p:spPr>
          <a:xfrm>
            <a:off x="270933" y="1413922"/>
            <a:ext cx="11650134" cy="4352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7682AF8-83A1-7745-8BBE-F1391873FC96}"/>
              </a:ext>
            </a:extLst>
          </p:cNvPr>
          <p:cNvSpPr txBox="1"/>
          <p:nvPr/>
        </p:nvSpPr>
        <p:spPr>
          <a:xfrm>
            <a:off x="255585" y="229853"/>
            <a:ext cx="2321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+mj-ea"/>
                <a:ea typeface="+mj-ea"/>
              </a:rPr>
              <a:t>5.</a:t>
            </a:r>
            <a:r>
              <a:rPr lang="ko-KR" altLang="en-US" sz="1600" b="1" dirty="0">
                <a:latin typeface="+mj-ea"/>
                <a:ea typeface="+mj-ea"/>
              </a:rPr>
              <a:t>부록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D7F310A-ABEC-244B-9E25-19EBB596D579}"/>
              </a:ext>
            </a:extLst>
          </p:cNvPr>
          <p:cNvSpPr/>
          <p:nvPr/>
        </p:nvSpPr>
        <p:spPr>
          <a:xfrm>
            <a:off x="954199" y="764992"/>
            <a:ext cx="15247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2400" b="1" dirty="0"/>
              <a:t>수상 이력</a:t>
            </a:r>
            <a:endParaRPr lang="ko-KR" altLang="en-US" sz="2400" b="1" u="sng" dirty="0">
              <a:solidFill>
                <a:srgbClr val="C00000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E0F3823B-88DD-2F4A-88A1-43D405197DAD}"/>
              </a:ext>
            </a:extLst>
          </p:cNvPr>
          <p:cNvSpPr/>
          <p:nvPr/>
        </p:nvSpPr>
        <p:spPr>
          <a:xfrm>
            <a:off x="712393" y="894242"/>
            <a:ext cx="163084" cy="163084"/>
          </a:xfrm>
          <a:prstGeom prst="ellipse">
            <a:avLst/>
          </a:prstGeom>
          <a:noFill/>
          <a:ln w="38100">
            <a:solidFill>
              <a:srgbClr val="CB18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BDBE734-D2C4-234C-A237-908F7DA049A7}"/>
              </a:ext>
            </a:extLst>
          </p:cNvPr>
          <p:cNvSpPr/>
          <p:nvPr/>
        </p:nvSpPr>
        <p:spPr>
          <a:xfrm>
            <a:off x="1138545" y="2180717"/>
            <a:ext cx="71504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/>
              <a:t>창의적 공학설계 경진대회 은상 </a:t>
            </a:r>
            <a:r>
              <a:rPr lang="en-US" altLang="ko-KR" sz="2400" dirty="0"/>
              <a:t>(</a:t>
            </a:r>
            <a:r>
              <a:rPr lang="ko-KR" altLang="en-US" sz="2400" dirty="0" err="1"/>
              <a:t>성결대학교</a:t>
            </a:r>
            <a:r>
              <a:rPr lang="en-US" altLang="ko-KR" sz="2400" dirty="0"/>
              <a:t>)</a:t>
            </a:r>
          </a:p>
        </p:txBody>
      </p:sp>
      <p:sp>
        <p:nvSpPr>
          <p:cNvPr id="13" name="삼각형 12">
            <a:extLst>
              <a:ext uri="{FF2B5EF4-FFF2-40B4-BE49-F238E27FC236}">
                <a16:creationId xmlns:a16="http://schemas.microsoft.com/office/drawing/2014/main" id="{99E74BF6-84D7-CE48-A454-A41EF7C81558}"/>
              </a:ext>
            </a:extLst>
          </p:cNvPr>
          <p:cNvSpPr/>
          <p:nvPr/>
        </p:nvSpPr>
        <p:spPr>
          <a:xfrm rot="5400000">
            <a:off x="857580" y="2282457"/>
            <a:ext cx="259510" cy="223716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D5313F3-7E60-9B4A-B4CA-13544DAFC49D}"/>
              </a:ext>
            </a:extLst>
          </p:cNvPr>
          <p:cNvSpPr/>
          <p:nvPr/>
        </p:nvSpPr>
        <p:spPr>
          <a:xfrm>
            <a:off x="1138545" y="3338496"/>
            <a:ext cx="910854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/>
              <a:t>컴퓨터공학과 제 </a:t>
            </a:r>
            <a:r>
              <a:rPr lang="en-US" altLang="ko-KR" sz="2400" dirty="0"/>
              <a:t>21</a:t>
            </a:r>
            <a:r>
              <a:rPr lang="ko-KR" altLang="en-US" sz="2400" dirty="0"/>
              <a:t>회 졸업작품 전시회 우수상 </a:t>
            </a:r>
            <a:r>
              <a:rPr lang="en-US" altLang="ko-KR" sz="2400" dirty="0"/>
              <a:t>(</a:t>
            </a:r>
            <a:r>
              <a:rPr lang="ko-KR" altLang="en-US" sz="2400" dirty="0" err="1"/>
              <a:t>성결대학교</a:t>
            </a:r>
            <a:r>
              <a:rPr lang="en-US" altLang="ko-KR" sz="2400" dirty="0"/>
              <a:t>)</a:t>
            </a:r>
          </a:p>
        </p:txBody>
      </p:sp>
      <p:sp>
        <p:nvSpPr>
          <p:cNvPr id="15" name="삼각형 14">
            <a:extLst>
              <a:ext uri="{FF2B5EF4-FFF2-40B4-BE49-F238E27FC236}">
                <a16:creationId xmlns:a16="http://schemas.microsoft.com/office/drawing/2014/main" id="{B521EE16-FC60-2641-806B-09710EC279B7}"/>
              </a:ext>
            </a:extLst>
          </p:cNvPr>
          <p:cNvSpPr/>
          <p:nvPr/>
        </p:nvSpPr>
        <p:spPr>
          <a:xfrm rot="5400000">
            <a:off x="857580" y="3425722"/>
            <a:ext cx="259510" cy="223716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0D3CCB8-8521-5B42-94A4-C0A3C70A39E9}"/>
              </a:ext>
            </a:extLst>
          </p:cNvPr>
          <p:cNvSpPr/>
          <p:nvPr/>
        </p:nvSpPr>
        <p:spPr>
          <a:xfrm>
            <a:off x="1138545" y="4456843"/>
            <a:ext cx="990403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/>
              <a:t>2019 </a:t>
            </a:r>
            <a:r>
              <a:rPr lang="ko-KR" altLang="en-US" sz="2400" dirty="0"/>
              <a:t>컴퓨터공학과 경진대회 설계프로젝트 최우수상 </a:t>
            </a:r>
            <a:r>
              <a:rPr lang="en-US" altLang="ko-KR" sz="2400" dirty="0"/>
              <a:t>(</a:t>
            </a:r>
            <a:r>
              <a:rPr lang="ko-KR" altLang="en-US" sz="2400" dirty="0" err="1"/>
              <a:t>성결대학교</a:t>
            </a:r>
            <a:r>
              <a:rPr lang="en-US" altLang="ko-KR" sz="2400" dirty="0"/>
              <a:t>)</a:t>
            </a:r>
          </a:p>
        </p:txBody>
      </p:sp>
      <p:sp>
        <p:nvSpPr>
          <p:cNvPr id="17" name="삼각형 16">
            <a:extLst>
              <a:ext uri="{FF2B5EF4-FFF2-40B4-BE49-F238E27FC236}">
                <a16:creationId xmlns:a16="http://schemas.microsoft.com/office/drawing/2014/main" id="{3DF8DC3C-F1D8-804A-AA2D-9B91465F93C2}"/>
              </a:ext>
            </a:extLst>
          </p:cNvPr>
          <p:cNvSpPr/>
          <p:nvPr/>
        </p:nvSpPr>
        <p:spPr>
          <a:xfrm rot="5400000">
            <a:off x="857580" y="4529555"/>
            <a:ext cx="259510" cy="223716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566549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saturation sat="6600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891540"/>
            <a:ext cx="12192000" cy="596646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343859" y="3322015"/>
            <a:ext cx="750428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bg1"/>
                </a:solidFill>
                <a:latin typeface="+mn-ea"/>
              </a:rPr>
              <a:t>상권 정보 안내</a:t>
            </a:r>
            <a:r>
              <a:rPr lang="en-US" altLang="ko-KR" sz="4000" b="1" dirty="0">
                <a:solidFill>
                  <a:schemeClr val="bg1"/>
                </a:solidFill>
                <a:latin typeface="+mn-ea"/>
              </a:rPr>
              <a:t>&amp;</a:t>
            </a:r>
            <a:r>
              <a:rPr lang="ko-KR" altLang="en-US" sz="4000" b="1" dirty="0">
                <a:solidFill>
                  <a:schemeClr val="bg1"/>
                </a:solidFill>
                <a:latin typeface="+mn-ea"/>
              </a:rPr>
              <a:t>추천 </a:t>
            </a:r>
            <a:r>
              <a:rPr lang="en-US" altLang="ko-KR" sz="4000" b="1" dirty="0">
                <a:solidFill>
                  <a:schemeClr val="bg1"/>
                </a:solidFill>
                <a:latin typeface="+mn-ea"/>
              </a:rPr>
              <a:t>App</a:t>
            </a:r>
            <a:r>
              <a:rPr lang="ko-KR" altLang="en-US" sz="4000" b="1" dirty="0">
                <a:solidFill>
                  <a:schemeClr val="bg1"/>
                </a:solidFill>
                <a:latin typeface="+mn-ea"/>
              </a:rPr>
              <a:t> 개발 </a:t>
            </a:r>
            <a:r>
              <a:rPr lang="en-US" altLang="ko-KR" sz="4000" b="1" dirty="0">
                <a:solidFill>
                  <a:schemeClr val="bg1"/>
                </a:solidFill>
                <a:latin typeface="+mn-ea"/>
              </a:rPr>
              <a:t>(Android) </a:t>
            </a:r>
            <a:endParaRPr lang="ko-KR" altLang="en-US" sz="40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0039178-0719-1042-BF1D-7653085A2F75}"/>
              </a:ext>
            </a:extLst>
          </p:cNvPr>
          <p:cNvSpPr txBox="1"/>
          <p:nvPr/>
        </p:nvSpPr>
        <p:spPr>
          <a:xfrm>
            <a:off x="255585" y="229853"/>
            <a:ext cx="2321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+mj-ea"/>
                <a:ea typeface="+mj-ea"/>
              </a:rPr>
              <a:t>1.</a:t>
            </a:r>
            <a:r>
              <a:rPr lang="ko-KR" altLang="en-US" sz="1600" b="1" dirty="0">
                <a:latin typeface="+mj-ea"/>
                <a:ea typeface="+mj-ea"/>
              </a:rPr>
              <a:t>개요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9807BE-C14E-AB46-B72F-0FA252D09A29}"/>
              </a:ext>
            </a:extLst>
          </p:cNvPr>
          <p:cNvSpPr txBox="1"/>
          <p:nvPr/>
        </p:nvSpPr>
        <p:spPr>
          <a:xfrm>
            <a:off x="7094863" y="329214"/>
            <a:ext cx="48097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u="sng" dirty="0">
                <a:solidFill>
                  <a:srgbClr val="C00000"/>
                </a:solidFill>
                <a:latin typeface="+mj-ea"/>
                <a:ea typeface="+mj-ea"/>
              </a:rPr>
              <a:t>주제</a:t>
            </a:r>
            <a:r>
              <a:rPr lang="ko-KR" altLang="en-US" sz="1200" dirty="0">
                <a:latin typeface="+mj-ea"/>
                <a:ea typeface="+mj-ea"/>
              </a:rPr>
              <a:t>          목적</a:t>
            </a:r>
            <a:r>
              <a:rPr lang="en-US" altLang="ko-KR" sz="1200" dirty="0">
                <a:latin typeface="+mj-ea"/>
                <a:ea typeface="+mj-ea"/>
              </a:rPr>
              <a:t>/</a:t>
            </a:r>
            <a:r>
              <a:rPr lang="ko-KR" altLang="en-US" sz="1200" dirty="0">
                <a:latin typeface="+mj-ea"/>
                <a:ea typeface="+mj-ea"/>
              </a:rPr>
              <a:t>목표         본인 역할</a:t>
            </a:r>
            <a:r>
              <a:rPr lang="ko-KR" altLang="en-US" sz="1200" b="1" dirty="0">
                <a:solidFill>
                  <a:srgbClr val="CB1825"/>
                </a:solidFill>
                <a:latin typeface="+mj-ea"/>
                <a:ea typeface="+mj-ea"/>
              </a:rPr>
              <a:t>         </a:t>
            </a:r>
            <a:r>
              <a:rPr lang="en-US" altLang="ko-KR" sz="1200" dirty="0">
                <a:latin typeface="+mj-ea"/>
                <a:ea typeface="+mj-ea"/>
              </a:rPr>
              <a:t>S/W </a:t>
            </a:r>
            <a:r>
              <a:rPr lang="ko-KR" altLang="en-US" sz="1200" dirty="0">
                <a:latin typeface="+mj-ea"/>
                <a:ea typeface="+mj-ea"/>
              </a:rPr>
              <a:t>개발 범위   </a:t>
            </a:r>
            <a:r>
              <a:rPr lang="ko-KR" altLang="en-US" sz="1200" dirty="0">
                <a:latin typeface="+mj-ea"/>
              </a:rPr>
              <a:t> </a:t>
            </a:r>
            <a:endParaRPr lang="ko-KR" altLang="en-US" sz="12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03545110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172250" y="3125076"/>
            <a:ext cx="57327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latin typeface="+mj-ea"/>
                <a:ea typeface="+mj-ea"/>
              </a:rPr>
              <a:t>THANK YOU</a:t>
            </a:r>
            <a:endParaRPr lang="ko-KR" altLang="en-US" sz="2800" b="1" dirty="0">
              <a:latin typeface="+mj-ea"/>
              <a:ea typeface="+mj-ea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4585827" y="1534494"/>
            <a:ext cx="8546" cy="1126323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7482851" y="4063436"/>
            <a:ext cx="8546" cy="1126323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11429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1110346" y="2330511"/>
            <a:ext cx="113690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ko-KR" altLang="en-US" sz="2400" dirty="0"/>
              <a:t>여러 가지 상권 관련 데이터를 종합하고 분석하여 사용자에게 최적의 </a:t>
            </a:r>
            <a:endParaRPr lang="en-US" altLang="ko-KR" sz="2400" dirty="0"/>
          </a:p>
          <a:p>
            <a:pPr fontAlgn="base"/>
            <a:r>
              <a:rPr lang="ko-KR" altLang="en-US" sz="2400" dirty="0"/>
              <a:t>상권 위치를 추천해 주고</a:t>
            </a:r>
            <a:r>
              <a:rPr lang="en-US" altLang="ko-KR" sz="2400" dirty="0"/>
              <a:t>, </a:t>
            </a:r>
            <a:r>
              <a:rPr lang="ko-KR" altLang="en-US" sz="2400" dirty="0"/>
              <a:t>정확한 상권 정보를 제공한다</a:t>
            </a:r>
            <a:r>
              <a:rPr lang="en-US" altLang="ko-KR" sz="2400" dirty="0"/>
              <a:t>.</a:t>
            </a:r>
            <a:endParaRPr lang="ko-KR" altLang="en-US" sz="2400" dirty="0"/>
          </a:p>
        </p:txBody>
      </p:sp>
      <p:sp>
        <p:nvSpPr>
          <p:cNvPr id="57" name="TextBox 56"/>
          <p:cNvSpPr txBox="1"/>
          <p:nvPr/>
        </p:nvSpPr>
        <p:spPr>
          <a:xfrm>
            <a:off x="1082544" y="1628104"/>
            <a:ext cx="15752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+mn-ea"/>
              </a:rPr>
              <a:t>목적</a:t>
            </a:r>
          </a:p>
        </p:txBody>
      </p:sp>
      <p:sp>
        <p:nvSpPr>
          <p:cNvPr id="13" name="타원 12"/>
          <p:cNvSpPr/>
          <p:nvPr/>
        </p:nvSpPr>
        <p:spPr>
          <a:xfrm>
            <a:off x="912725" y="1809606"/>
            <a:ext cx="163084" cy="163084"/>
          </a:xfrm>
          <a:prstGeom prst="ellipse">
            <a:avLst/>
          </a:prstGeom>
          <a:noFill/>
          <a:ln w="38100">
            <a:solidFill>
              <a:srgbClr val="CB18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타원 23"/>
          <p:cNvSpPr/>
          <p:nvPr/>
        </p:nvSpPr>
        <p:spPr>
          <a:xfrm>
            <a:off x="912725" y="3741710"/>
            <a:ext cx="163084" cy="163084"/>
          </a:xfrm>
          <a:prstGeom prst="ellipse">
            <a:avLst/>
          </a:prstGeom>
          <a:noFill/>
          <a:ln w="38100">
            <a:solidFill>
              <a:srgbClr val="CB18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1082544" y="3583243"/>
            <a:ext cx="15752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+mn-ea"/>
              </a:rPr>
              <a:t>목표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110346" y="4297783"/>
            <a:ext cx="121745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ko-KR" altLang="en-US" sz="2400" dirty="0"/>
              <a:t>인구</a:t>
            </a:r>
            <a:r>
              <a:rPr lang="en-US" altLang="ko-KR" sz="2400" dirty="0"/>
              <a:t>, </a:t>
            </a:r>
            <a:r>
              <a:rPr lang="ko-KR" altLang="en-US" sz="2400" dirty="0"/>
              <a:t>매출</a:t>
            </a:r>
            <a:r>
              <a:rPr lang="en-US" altLang="ko-KR" sz="2400" dirty="0"/>
              <a:t>, </a:t>
            </a:r>
            <a:r>
              <a:rPr lang="ko-KR" altLang="en-US" sz="2400" dirty="0"/>
              <a:t>업종</a:t>
            </a:r>
            <a:r>
              <a:rPr lang="en-US" altLang="ko-KR" sz="2400" dirty="0"/>
              <a:t>, </a:t>
            </a:r>
            <a:r>
              <a:rPr lang="ko-KR" altLang="en-US" sz="2400" dirty="0"/>
              <a:t>점포</a:t>
            </a:r>
            <a:r>
              <a:rPr lang="en-US" altLang="ko-KR" sz="2400" dirty="0"/>
              <a:t>, </a:t>
            </a:r>
            <a:r>
              <a:rPr lang="ko-KR" altLang="en-US" sz="2400" dirty="0"/>
              <a:t>상권 관련 공공데이터를 종합하여 빅 데이터 구축</a:t>
            </a:r>
            <a:endParaRPr lang="en-US" altLang="ko-KR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4DEF333-F967-6546-9449-AD471D6FF2D5}"/>
              </a:ext>
            </a:extLst>
          </p:cNvPr>
          <p:cNvSpPr txBox="1"/>
          <p:nvPr/>
        </p:nvSpPr>
        <p:spPr>
          <a:xfrm>
            <a:off x="7094863" y="329214"/>
            <a:ext cx="48097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+mj-ea"/>
                <a:ea typeface="+mj-ea"/>
              </a:rPr>
              <a:t>주제          </a:t>
            </a:r>
            <a:r>
              <a:rPr lang="ko-KR" altLang="en-US" sz="1200" b="1" u="sng" dirty="0">
                <a:solidFill>
                  <a:srgbClr val="C00000"/>
                </a:solidFill>
                <a:latin typeface="+mj-ea"/>
                <a:ea typeface="+mj-ea"/>
              </a:rPr>
              <a:t>목적</a:t>
            </a:r>
            <a:r>
              <a:rPr lang="en-US" altLang="ko-KR" sz="1200" b="1" u="sng" dirty="0">
                <a:solidFill>
                  <a:srgbClr val="C00000"/>
                </a:solidFill>
                <a:latin typeface="+mj-ea"/>
                <a:ea typeface="+mj-ea"/>
              </a:rPr>
              <a:t>/</a:t>
            </a:r>
            <a:r>
              <a:rPr lang="ko-KR" altLang="en-US" sz="1200" b="1" u="sng" dirty="0">
                <a:solidFill>
                  <a:srgbClr val="C00000"/>
                </a:solidFill>
                <a:latin typeface="+mj-ea"/>
                <a:ea typeface="+mj-ea"/>
              </a:rPr>
              <a:t>목표</a:t>
            </a:r>
            <a:r>
              <a:rPr lang="ko-KR" altLang="en-US" sz="1200" dirty="0">
                <a:latin typeface="+mj-ea"/>
                <a:ea typeface="+mj-ea"/>
              </a:rPr>
              <a:t>         </a:t>
            </a:r>
            <a:r>
              <a:rPr lang="ko-KR" altLang="en-US" sz="1200" dirty="0">
                <a:latin typeface="+mj-ea"/>
              </a:rPr>
              <a:t>본인 역할</a:t>
            </a:r>
            <a:r>
              <a:rPr lang="ko-KR" altLang="en-US" sz="1200" b="1" dirty="0">
                <a:solidFill>
                  <a:srgbClr val="CB1825"/>
                </a:solidFill>
                <a:latin typeface="+mj-ea"/>
                <a:ea typeface="+mj-ea"/>
              </a:rPr>
              <a:t>         </a:t>
            </a:r>
            <a:r>
              <a:rPr lang="en-US" altLang="ko-KR" sz="1200" dirty="0">
                <a:latin typeface="+mj-ea"/>
                <a:ea typeface="+mj-ea"/>
              </a:rPr>
              <a:t>S/W </a:t>
            </a:r>
            <a:r>
              <a:rPr lang="ko-KR" altLang="en-US" sz="1200" dirty="0">
                <a:latin typeface="+mj-ea"/>
                <a:ea typeface="+mj-ea"/>
              </a:rPr>
              <a:t>개발 범위   </a:t>
            </a:r>
            <a:r>
              <a:rPr lang="ko-KR" altLang="en-US" sz="1200" dirty="0">
                <a:latin typeface="+mj-ea"/>
              </a:rPr>
              <a:t> </a:t>
            </a:r>
            <a:endParaRPr lang="ko-KR" altLang="en-US" sz="1200" dirty="0">
              <a:latin typeface="+mj-ea"/>
              <a:ea typeface="+mj-ea"/>
            </a:endParaRPr>
          </a:p>
        </p:txBody>
      </p:sp>
      <p:sp>
        <p:nvSpPr>
          <p:cNvPr id="11" name="삼각형 10">
            <a:extLst>
              <a:ext uri="{FF2B5EF4-FFF2-40B4-BE49-F238E27FC236}">
                <a16:creationId xmlns:a16="http://schemas.microsoft.com/office/drawing/2014/main" id="{96CD0BCC-AE68-CF43-880D-45C74F9F3979}"/>
              </a:ext>
            </a:extLst>
          </p:cNvPr>
          <p:cNvSpPr/>
          <p:nvPr/>
        </p:nvSpPr>
        <p:spPr>
          <a:xfrm rot="5400000">
            <a:off x="1286747" y="5379648"/>
            <a:ext cx="259510" cy="223716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B26B12D-BB83-4641-822F-79CA77070DD4}"/>
              </a:ext>
            </a:extLst>
          </p:cNvPr>
          <p:cNvSpPr txBox="1"/>
          <p:nvPr/>
        </p:nvSpPr>
        <p:spPr>
          <a:xfrm>
            <a:off x="1528360" y="5229896"/>
            <a:ext cx="1747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800" dirty="0"/>
              <a:t>상권 분석</a:t>
            </a:r>
          </a:p>
        </p:txBody>
      </p:sp>
      <p:sp>
        <p:nvSpPr>
          <p:cNvPr id="14" name="삼각형 13">
            <a:extLst>
              <a:ext uri="{FF2B5EF4-FFF2-40B4-BE49-F238E27FC236}">
                <a16:creationId xmlns:a16="http://schemas.microsoft.com/office/drawing/2014/main" id="{606C26FD-982F-2C4B-8B22-FC744F69E25D}"/>
              </a:ext>
            </a:extLst>
          </p:cNvPr>
          <p:cNvSpPr/>
          <p:nvPr/>
        </p:nvSpPr>
        <p:spPr>
          <a:xfrm rot="5400000">
            <a:off x="4973376" y="5379648"/>
            <a:ext cx="259510" cy="223716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AAFA43F-8E46-E944-888A-A1ED6AB1A632}"/>
              </a:ext>
            </a:extLst>
          </p:cNvPr>
          <p:cNvSpPr txBox="1"/>
          <p:nvPr/>
        </p:nvSpPr>
        <p:spPr>
          <a:xfrm>
            <a:off x="5214989" y="5229896"/>
            <a:ext cx="1747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800" dirty="0"/>
              <a:t>상권 추천</a:t>
            </a:r>
          </a:p>
        </p:txBody>
      </p:sp>
      <p:sp>
        <p:nvSpPr>
          <p:cNvPr id="16" name="삼각형 15">
            <a:extLst>
              <a:ext uri="{FF2B5EF4-FFF2-40B4-BE49-F238E27FC236}">
                <a16:creationId xmlns:a16="http://schemas.microsoft.com/office/drawing/2014/main" id="{D2E62807-D0A6-F442-8464-BF0589C2C1E0}"/>
              </a:ext>
            </a:extLst>
          </p:cNvPr>
          <p:cNvSpPr/>
          <p:nvPr/>
        </p:nvSpPr>
        <p:spPr>
          <a:xfrm rot="5400000">
            <a:off x="8660005" y="5379648"/>
            <a:ext cx="259510" cy="223716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34F8C16-A6CB-6647-B538-DE979ADD85AC}"/>
              </a:ext>
            </a:extLst>
          </p:cNvPr>
          <p:cNvSpPr txBox="1"/>
          <p:nvPr/>
        </p:nvSpPr>
        <p:spPr>
          <a:xfrm>
            <a:off x="8901618" y="5229896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800" dirty="0"/>
              <a:t>프랜차이즈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5F0F8DD-6FEA-A54D-A163-F8C65C3C7DE9}"/>
              </a:ext>
            </a:extLst>
          </p:cNvPr>
          <p:cNvSpPr txBox="1"/>
          <p:nvPr/>
        </p:nvSpPr>
        <p:spPr>
          <a:xfrm>
            <a:off x="255585" y="229853"/>
            <a:ext cx="2321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+mj-ea"/>
                <a:ea typeface="+mj-ea"/>
              </a:rPr>
              <a:t>1.</a:t>
            </a:r>
            <a:r>
              <a:rPr lang="ko-KR" altLang="en-US" sz="1600" b="1" dirty="0">
                <a:latin typeface="+mj-ea"/>
                <a:ea typeface="+mj-ea"/>
              </a:rPr>
              <a:t>개요</a:t>
            </a:r>
          </a:p>
        </p:txBody>
      </p:sp>
    </p:spTree>
    <p:extLst>
      <p:ext uri="{BB962C8B-B14F-4D97-AF65-F5344CB8AC3E}">
        <p14:creationId xmlns:p14="http://schemas.microsoft.com/office/powerpoint/2010/main" val="4035451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1" animBg="1"/>
      <p:bldP spid="2" grpId="0"/>
      <p:bldP spid="14" grpId="1" animBg="1"/>
      <p:bldP spid="15" grpId="0"/>
      <p:bldP spid="16" grpId="1" animBg="1"/>
      <p:bldP spid="1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그룹 36"/>
          <p:cNvGrpSpPr/>
          <p:nvPr/>
        </p:nvGrpSpPr>
        <p:grpSpPr>
          <a:xfrm>
            <a:off x="2690338" y="2138665"/>
            <a:ext cx="6601894" cy="3752220"/>
            <a:chOff x="4932639" y="3401799"/>
            <a:chExt cx="2392643" cy="1160676"/>
          </a:xfrm>
        </p:grpSpPr>
        <p:sp>
          <p:nvSpPr>
            <p:cNvPr id="38" name="직사각형 37"/>
            <p:cNvSpPr/>
            <p:nvPr/>
          </p:nvSpPr>
          <p:spPr>
            <a:xfrm>
              <a:off x="4935713" y="3401799"/>
              <a:ext cx="2389569" cy="116067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dist="127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직사각형 2"/>
            <p:cNvSpPr/>
            <p:nvPr/>
          </p:nvSpPr>
          <p:spPr>
            <a:xfrm>
              <a:off x="4932639" y="3402250"/>
              <a:ext cx="167845" cy="167845"/>
            </a:xfrm>
            <a:custGeom>
              <a:avLst/>
              <a:gdLst>
                <a:gd name="connsiteX0" fmla="*/ 0 w 227629"/>
                <a:gd name="connsiteY0" fmla="*/ 0 h 227629"/>
                <a:gd name="connsiteX1" fmla="*/ 227629 w 227629"/>
                <a:gd name="connsiteY1" fmla="*/ 0 h 227629"/>
                <a:gd name="connsiteX2" fmla="*/ 227629 w 227629"/>
                <a:gd name="connsiteY2" fmla="*/ 227629 h 227629"/>
                <a:gd name="connsiteX3" fmla="*/ 0 w 227629"/>
                <a:gd name="connsiteY3" fmla="*/ 227629 h 227629"/>
                <a:gd name="connsiteX4" fmla="*/ 0 w 227629"/>
                <a:gd name="connsiteY4" fmla="*/ 0 h 227629"/>
                <a:gd name="connsiteX0" fmla="*/ 0 w 227629"/>
                <a:gd name="connsiteY0" fmla="*/ 0 h 227629"/>
                <a:gd name="connsiteX1" fmla="*/ 227629 w 227629"/>
                <a:gd name="connsiteY1" fmla="*/ 0 h 227629"/>
                <a:gd name="connsiteX2" fmla="*/ 0 w 227629"/>
                <a:gd name="connsiteY2" fmla="*/ 227629 h 227629"/>
                <a:gd name="connsiteX3" fmla="*/ 0 w 227629"/>
                <a:gd name="connsiteY3" fmla="*/ 0 h 227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7629" h="227629">
                  <a:moveTo>
                    <a:pt x="0" y="0"/>
                  </a:moveTo>
                  <a:lnTo>
                    <a:pt x="227629" y="0"/>
                  </a:lnTo>
                  <a:lnTo>
                    <a:pt x="0" y="2276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C00000"/>
                </a:solidFill>
              </a:endParaRPr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2693916" y="2312282"/>
            <a:ext cx="6593411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정원석</a:t>
            </a:r>
            <a:r>
              <a:rPr lang="en-US" altLang="ko-KR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[</a:t>
            </a:r>
            <a:r>
              <a:rPr lang="ko-KR" altLang="en-US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팀장</a:t>
            </a:r>
            <a:r>
              <a:rPr lang="en-US" altLang="ko-KR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]</a:t>
            </a:r>
          </a:p>
          <a:p>
            <a:pPr algn="ctr"/>
            <a:endParaRPr lang="en-US" altLang="ko-KR" sz="1600" b="1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  <a:p>
            <a:pPr algn="ctr"/>
            <a:endParaRPr lang="en-US" altLang="ko-KR" sz="1600" b="1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  <a:p>
            <a:pPr algn="ctr"/>
            <a:r>
              <a:rPr lang="en-US" altLang="ko-KR" sz="2400" dirty="0"/>
              <a:t>UI &amp; UX</a:t>
            </a:r>
            <a:r>
              <a:rPr lang="ko-KR" altLang="en-US" sz="2400" dirty="0"/>
              <a:t> 디자인</a:t>
            </a:r>
            <a:r>
              <a:rPr lang="en-US" altLang="ko-KR" sz="2400" dirty="0"/>
              <a:t>,</a:t>
            </a:r>
          </a:p>
          <a:p>
            <a:pPr algn="ctr"/>
            <a:r>
              <a:rPr lang="en-US" altLang="ko-KR" sz="2400" dirty="0"/>
              <a:t>XML</a:t>
            </a:r>
            <a:r>
              <a:rPr lang="ko-KR" altLang="en-US" sz="2400" dirty="0"/>
              <a:t> 화면 코딩</a:t>
            </a:r>
            <a:r>
              <a:rPr lang="en-US" altLang="ko-KR" sz="2400" dirty="0"/>
              <a:t>,</a:t>
            </a:r>
          </a:p>
          <a:p>
            <a:pPr algn="ctr"/>
            <a:r>
              <a:rPr lang="ko-KR" altLang="en-US" sz="2400" dirty="0"/>
              <a:t>데이터 </a:t>
            </a:r>
            <a:r>
              <a:rPr lang="ko-KR" altLang="en-US" sz="2400" dirty="0" err="1"/>
              <a:t>크롤링</a:t>
            </a:r>
            <a:r>
              <a:rPr lang="en-US" altLang="ko-KR" sz="2400" dirty="0"/>
              <a:t>,</a:t>
            </a:r>
          </a:p>
          <a:p>
            <a:pPr algn="ctr"/>
            <a:r>
              <a:rPr lang="en-US" altLang="ko-KR" sz="2400" dirty="0"/>
              <a:t>API </a:t>
            </a:r>
            <a:r>
              <a:rPr lang="ko-KR" altLang="en-US" sz="2400" dirty="0"/>
              <a:t>연동</a:t>
            </a:r>
            <a:r>
              <a:rPr lang="en-US" altLang="ko-KR" sz="2400" dirty="0"/>
              <a:t>,</a:t>
            </a:r>
          </a:p>
          <a:p>
            <a:pPr algn="ctr"/>
            <a:r>
              <a:rPr lang="ko-KR" altLang="en-US" sz="2400" dirty="0"/>
              <a:t>추천 알고리즘 개발</a:t>
            </a:r>
            <a:r>
              <a:rPr lang="en-US" altLang="ko-KR" sz="2400" dirty="0"/>
              <a:t>(</a:t>
            </a:r>
            <a:r>
              <a:rPr lang="ko-KR" altLang="en-US" sz="2400" dirty="0"/>
              <a:t>상권 추천</a:t>
            </a:r>
            <a:r>
              <a:rPr lang="en-US" altLang="ko-KR" sz="2400" dirty="0"/>
              <a:t>)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522BCCE-CA03-4D4F-AE2B-D81D9D9C23F8}"/>
              </a:ext>
            </a:extLst>
          </p:cNvPr>
          <p:cNvSpPr txBox="1"/>
          <p:nvPr/>
        </p:nvSpPr>
        <p:spPr>
          <a:xfrm>
            <a:off x="7094863" y="329214"/>
            <a:ext cx="48097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+mj-ea"/>
                <a:ea typeface="+mj-ea"/>
              </a:rPr>
              <a:t>주제          목적</a:t>
            </a:r>
            <a:r>
              <a:rPr lang="en-US" altLang="ko-KR" sz="1200" dirty="0">
                <a:latin typeface="+mj-ea"/>
                <a:ea typeface="+mj-ea"/>
              </a:rPr>
              <a:t>/</a:t>
            </a:r>
            <a:r>
              <a:rPr lang="ko-KR" altLang="en-US" sz="1200" dirty="0">
                <a:latin typeface="+mj-ea"/>
                <a:ea typeface="+mj-ea"/>
              </a:rPr>
              <a:t>목표         </a:t>
            </a:r>
            <a:r>
              <a:rPr lang="ko-KR" altLang="en-US" sz="1200" b="1" u="sng" dirty="0">
                <a:solidFill>
                  <a:srgbClr val="C00000"/>
                </a:solidFill>
                <a:latin typeface="+mj-ea"/>
                <a:ea typeface="+mj-ea"/>
              </a:rPr>
              <a:t>본인 역할</a:t>
            </a:r>
            <a:r>
              <a:rPr lang="ko-KR" altLang="en-US" sz="1200" b="1" dirty="0">
                <a:solidFill>
                  <a:srgbClr val="CB1825"/>
                </a:solidFill>
                <a:latin typeface="+mj-ea"/>
                <a:ea typeface="+mj-ea"/>
              </a:rPr>
              <a:t>         </a:t>
            </a:r>
            <a:r>
              <a:rPr lang="en-US" altLang="ko-KR" sz="1200" dirty="0">
                <a:latin typeface="+mj-ea"/>
                <a:ea typeface="+mj-ea"/>
              </a:rPr>
              <a:t>S/W </a:t>
            </a:r>
            <a:r>
              <a:rPr lang="ko-KR" altLang="en-US" sz="1200" dirty="0">
                <a:latin typeface="+mj-ea"/>
                <a:ea typeface="+mj-ea"/>
              </a:rPr>
              <a:t>개발 범위   </a:t>
            </a:r>
            <a:r>
              <a:rPr lang="ko-KR" altLang="en-US" sz="1200" dirty="0">
                <a:latin typeface="+mj-ea"/>
              </a:rPr>
              <a:t> </a:t>
            </a:r>
            <a:endParaRPr lang="ko-KR" altLang="en-US" sz="1200" dirty="0">
              <a:latin typeface="+mj-ea"/>
              <a:ea typeface="+mj-ea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7502482-6E88-4D4C-B4A3-22DD235DE98C}"/>
              </a:ext>
            </a:extLst>
          </p:cNvPr>
          <p:cNvSpPr txBox="1"/>
          <p:nvPr/>
        </p:nvSpPr>
        <p:spPr>
          <a:xfrm>
            <a:off x="763055" y="967115"/>
            <a:ext cx="27817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+mn-ea"/>
              </a:rPr>
              <a:t>본인 역할</a:t>
            </a: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E415380C-B6AA-E448-864D-24FB2962D644}"/>
              </a:ext>
            </a:extLst>
          </p:cNvPr>
          <p:cNvSpPr/>
          <p:nvPr/>
        </p:nvSpPr>
        <p:spPr>
          <a:xfrm>
            <a:off x="593236" y="1148617"/>
            <a:ext cx="163084" cy="163084"/>
          </a:xfrm>
          <a:prstGeom prst="ellipse">
            <a:avLst/>
          </a:prstGeom>
          <a:noFill/>
          <a:ln w="38100">
            <a:solidFill>
              <a:srgbClr val="CB18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79CCC67-DC5C-8E43-B4FC-E56617387993}"/>
              </a:ext>
            </a:extLst>
          </p:cNvPr>
          <p:cNvSpPr txBox="1"/>
          <p:nvPr/>
        </p:nvSpPr>
        <p:spPr>
          <a:xfrm>
            <a:off x="255585" y="229853"/>
            <a:ext cx="2321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+mj-ea"/>
                <a:ea typeface="+mj-ea"/>
              </a:rPr>
              <a:t>1.</a:t>
            </a:r>
            <a:r>
              <a:rPr lang="ko-KR" altLang="en-US" sz="1600" b="1" dirty="0">
                <a:latin typeface="+mj-ea"/>
                <a:ea typeface="+mj-ea"/>
              </a:rPr>
              <a:t>개요</a:t>
            </a:r>
          </a:p>
        </p:txBody>
      </p:sp>
    </p:spTree>
    <p:extLst>
      <p:ext uri="{BB962C8B-B14F-4D97-AF65-F5344CB8AC3E}">
        <p14:creationId xmlns:p14="http://schemas.microsoft.com/office/powerpoint/2010/main" val="14327225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712394" y="2751818"/>
            <a:ext cx="3214458" cy="27636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직사각형 28"/>
          <p:cNvSpPr/>
          <p:nvPr/>
        </p:nvSpPr>
        <p:spPr>
          <a:xfrm>
            <a:off x="4548475" y="2751818"/>
            <a:ext cx="3214458" cy="27636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직사각형 30"/>
          <p:cNvSpPr/>
          <p:nvPr/>
        </p:nvSpPr>
        <p:spPr>
          <a:xfrm>
            <a:off x="8279723" y="2751818"/>
            <a:ext cx="3214458" cy="27636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/>
          <p:cNvSpPr/>
          <p:nvPr/>
        </p:nvSpPr>
        <p:spPr>
          <a:xfrm>
            <a:off x="548640" y="3928545"/>
            <a:ext cx="352697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dirty="0">
                <a:solidFill>
                  <a:srgbClr val="000000"/>
                </a:solidFill>
                <a:latin typeface="굴림" pitchFamily="50" charset="-127"/>
                <a:ea typeface="맑은 고딕" pitchFamily="50" charset="-127"/>
                <a:cs typeface="굴림" pitchFamily="50" charset="-127"/>
              </a:rPr>
              <a:t>지도상에 반경 설정 후 설정한 범위 내의 상권 관련 데이터 </a:t>
            </a:r>
            <a:endParaRPr kumimoji="1" lang="en-US" altLang="ko-KR" dirty="0">
              <a:solidFill>
                <a:srgbClr val="000000"/>
              </a:solidFill>
              <a:latin typeface="굴림" pitchFamily="50" charset="-127"/>
              <a:ea typeface="맑은 고딕" pitchFamily="50" charset="-127"/>
              <a:cs typeface="굴림" pitchFamily="50" charset="-127"/>
            </a:endParaRPr>
          </a:p>
          <a:p>
            <a:pPr lvl="0"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dirty="0">
                <a:solidFill>
                  <a:srgbClr val="000000"/>
                </a:solidFill>
                <a:latin typeface="굴림" pitchFamily="50" charset="-127"/>
                <a:ea typeface="맑은 고딕" pitchFamily="50" charset="-127"/>
                <a:cs typeface="굴림" pitchFamily="50" charset="-127"/>
              </a:rPr>
              <a:t>출력</a:t>
            </a:r>
            <a:endParaRPr kumimoji="1" lang="ko-KR" altLang="en-US" dirty="0"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1255628" y="3365808"/>
            <a:ext cx="22365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just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2400" dirty="0">
                <a:solidFill>
                  <a:srgbClr val="000000"/>
                </a:solidFill>
                <a:latin typeface="굴림" pitchFamily="50" charset="-127"/>
                <a:ea typeface="맑은 고딕" pitchFamily="50" charset="-127"/>
                <a:cs typeface="굴림" pitchFamily="50" charset="-127"/>
              </a:rPr>
              <a:t>상권 분석 기능</a:t>
            </a:r>
            <a:endParaRPr kumimoji="1" lang="en-US" altLang="ko-KR" sz="2400" dirty="0">
              <a:solidFill>
                <a:srgbClr val="000000"/>
              </a:solidFill>
              <a:latin typeface="굴림" pitchFamily="50" charset="-127"/>
              <a:ea typeface="맑은 고딕" pitchFamily="50" charset="-127"/>
              <a:cs typeface="굴림" pitchFamily="50" charset="-127"/>
            </a:endParaRPr>
          </a:p>
        </p:txBody>
      </p:sp>
      <p:pic>
        <p:nvPicPr>
          <p:cNvPr id="38915" name="Picture 3" descr="recommendation icon flatì ëí ì´ë¯¸ì§ ê²ìê²°ê³¼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11888" y="2114298"/>
            <a:ext cx="1142503" cy="1142503"/>
          </a:xfrm>
          <a:prstGeom prst="rect">
            <a:avLst/>
          </a:prstGeom>
          <a:noFill/>
        </p:spPr>
      </p:pic>
      <p:pic>
        <p:nvPicPr>
          <p:cNvPr id="38925" name="Picture 13" descr="analytics flat iconì ëí ì´ë¯¸ì§ ê²ìê²°ê³¼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77910" y="2114298"/>
            <a:ext cx="1165023" cy="1165023"/>
          </a:xfrm>
          <a:prstGeom prst="rect">
            <a:avLst/>
          </a:prstGeom>
          <a:noFill/>
        </p:spPr>
      </p:pic>
      <p:sp>
        <p:nvSpPr>
          <p:cNvPr id="59" name="직사각형 58"/>
          <p:cNvSpPr/>
          <p:nvPr/>
        </p:nvSpPr>
        <p:spPr>
          <a:xfrm>
            <a:off x="5025744" y="3365138"/>
            <a:ext cx="23391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ko-KR" altLang="en-US" sz="2400" dirty="0">
                <a:solidFill>
                  <a:srgbClr val="000000"/>
                </a:solidFill>
                <a:latin typeface="굴림" pitchFamily="50" charset="-127"/>
                <a:ea typeface="맑은 고딕" pitchFamily="50" charset="-127"/>
                <a:cs typeface="굴림" pitchFamily="50" charset="-127"/>
              </a:rPr>
              <a:t>상권 추천 기능 </a:t>
            </a:r>
            <a:endParaRPr lang="ko-KR" altLang="en-US" sz="2400" dirty="0"/>
          </a:p>
        </p:txBody>
      </p:sp>
      <p:sp>
        <p:nvSpPr>
          <p:cNvPr id="60" name="직사각형 59"/>
          <p:cNvSpPr/>
          <p:nvPr/>
        </p:nvSpPr>
        <p:spPr>
          <a:xfrm>
            <a:off x="4715691" y="3928545"/>
            <a:ext cx="287890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ko-KR" altLang="en-US" dirty="0">
                <a:solidFill>
                  <a:srgbClr val="000000"/>
                </a:solidFill>
                <a:latin typeface="굴림" pitchFamily="50" charset="-127"/>
                <a:ea typeface="맑은 고딕" pitchFamily="50" charset="-127"/>
                <a:cs typeface="굴림" pitchFamily="50" charset="-127"/>
              </a:rPr>
              <a:t>사용자의 설문조사 결과와 분석한 데이터를 비교하여 출력</a:t>
            </a:r>
            <a:endParaRPr lang="ko-KR" altLang="en-US" dirty="0"/>
          </a:p>
        </p:txBody>
      </p:sp>
      <p:pic>
        <p:nvPicPr>
          <p:cNvPr id="38927" name="Picture 15" descr="íëì°¨ì´ì¦ flat iconì ëí ì´ë¯¸ì§ ê²ìê²°ê³¼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308954" y="2114298"/>
            <a:ext cx="1138320" cy="1138322"/>
          </a:xfrm>
          <a:prstGeom prst="ellipse">
            <a:avLst/>
          </a:prstGeom>
          <a:noFill/>
        </p:spPr>
      </p:pic>
      <p:sp>
        <p:nvSpPr>
          <p:cNvPr id="67" name="직사각형 66"/>
          <p:cNvSpPr/>
          <p:nvPr/>
        </p:nvSpPr>
        <p:spPr>
          <a:xfrm>
            <a:off x="8613555" y="3365138"/>
            <a:ext cx="254428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ko-KR" altLang="en-US" sz="2400" dirty="0">
                <a:solidFill>
                  <a:srgbClr val="000000"/>
                </a:solidFill>
                <a:latin typeface="굴림" pitchFamily="50" charset="-127"/>
                <a:ea typeface="맑은 고딕" pitchFamily="50" charset="-127"/>
                <a:cs typeface="굴림" pitchFamily="50" charset="-127"/>
              </a:rPr>
              <a:t>프랜차이즈 기능 </a:t>
            </a:r>
            <a:endParaRPr lang="ko-KR" altLang="en-US" sz="2400" dirty="0"/>
          </a:p>
        </p:txBody>
      </p:sp>
      <p:sp>
        <p:nvSpPr>
          <p:cNvPr id="69" name="직사각형 68"/>
          <p:cNvSpPr/>
          <p:nvPr/>
        </p:nvSpPr>
        <p:spPr>
          <a:xfrm>
            <a:off x="8169955" y="3985948"/>
            <a:ext cx="341632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ko-KR" altLang="en-US" dirty="0">
                <a:solidFill>
                  <a:srgbClr val="000000"/>
                </a:solidFill>
                <a:latin typeface="굴림" pitchFamily="50" charset="-127"/>
                <a:ea typeface="맑은 고딕" pitchFamily="50" charset="-127"/>
                <a:cs typeface="굴림" pitchFamily="50" charset="-127"/>
              </a:rPr>
              <a:t>사용자가 원하는 프랜차이즈의 </a:t>
            </a:r>
            <a:endParaRPr kumimoji="1" lang="en-US" altLang="ko-KR" dirty="0">
              <a:solidFill>
                <a:srgbClr val="000000"/>
              </a:solidFill>
              <a:latin typeface="굴림" pitchFamily="50" charset="-127"/>
              <a:ea typeface="맑은 고딕" pitchFamily="50" charset="-127"/>
              <a:cs typeface="굴림" pitchFamily="50" charset="-127"/>
            </a:endParaRPr>
          </a:p>
          <a:p>
            <a:pPr algn="ctr"/>
            <a:r>
              <a:rPr kumimoji="1" lang="ko-KR" altLang="en-US" dirty="0">
                <a:solidFill>
                  <a:srgbClr val="000000"/>
                </a:solidFill>
                <a:latin typeface="굴림" pitchFamily="50" charset="-127"/>
                <a:ea typeface="맑은 고딕" pitchFamily="50" charset="-127"/>
                <a:cs typeface="굴림" pitchFamily="50" charset="-127"/>
              </a:rPr>
              <a:t>상세정보 출력</a:t>
            </a:r>
            <a:endParaRPr lang="ko-KR" altLang="en-US" dirty="0"/>
          </a:p>
        </p:txBody>
      </p:sp>
      <p:sp>
        <p:nvSpPr>
          <p:cNvPr id="27" name="직사각형 26"/>
          <p:cNvSpPr/>
          <p:nvPr/>
        </p:nvSpPr>
        <p:spPr>
          <a:xfrm>
            <a:off x="954199" y="764992"/>
            <a:ext cx="21451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altLang="ko-KR" sz="2400" b="1" dirty="0"/>
              <a:t>S/W </a:t>
            </a:r>
            <a:r>
              <a:rPr lang="ko-KR" altLang="en-US" sz="2400" b="1" dirty="0"/>
              <a:t>개발범위</a:t>
            </a:r>
            <a:endParaRPr lang="ko-KR" altLang="en-US" sz="2400" dirty="0"/>
          </a:p>
        </p:txBody>
      </p:sp>
      <p:sp>
        <p:nvSpPr>
          <p:cNvPr id="28" name="타원 27"/>
          <p:cNvSpPr/>
          <p:nvPr/>
        </p:nvSpPr>
        <p:spPr>
          <a:xfrm>
            <a:off x="712393" y="894242"/>
            <a:ext cx="163084" cy="163084"/>
          </a:xfrm>
          <a:prstGeom prst="ellipse">
            <a:avLst/>
          </a:prstGeom>
          <a:noFill/>
          <a:ln w="38100">
            <a:solidFill>
              <a:srgbClr val="CB18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6F44C2C-CB6F-4D45-892D-AE16746AE975}"/>
              </a:ext>
            </a:extLst>
          </p:cNvPr>
          <p:cNvSpPr txBox="1"/>
          <p:nvPr/>
        </p:nvSpPr>
        <p:spPr>
          <a:xfrm>
            <a:off x="7094863" y="329214"/>
            <a:ext cx="48097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+mj-ea"/>
                <a:ea typeface="+mj-ea"/>
              </a:rPr>
              <a:t>주제          목적</a:t>
            </a:r>
            <a:r>
              <a:rPr lang="en-US" altLang="ko-KR" sz="1200" dirty="0">
                <a:latin typeface="+mj-ea"/>
                <a:ea typeface="+mj-ea"/>
              </a:rPr>
              <a:t>/</a:t>
            </a:r>
            <a:r>
              <a:rPr lang="ko-KR" altLang="en-US" sz="1200" dirty="0">
                <a:latin typeface="+mj-ea"/>
                <a:ea typeface="+mj-ea"/>
              </a:rPr>
              <a:t>목표         본인 역할</a:t>
            </a:r>
            <a:r>
              <a:rPr lang="ko-KR" altLang="en-US" sz="1200" b="1" dirty="0">
                <a:solidFill>
                  <a:srgbClr val="CB1825"/>
                </a:solidFill>
                <a:latin typeface="+mj-ea"/>
                <a:ea typeface="+mj-ea"/>
              </a:rPr>
              <a:t>         </a:t>
            </a:r>
            <a:r>
              <a:rPr lang="en-US" altLang="ko-KR" sz="1200" b="1" u="sng" dirty="0">
                <a:solidFill>
                  <a:srgbClr val="C00000"/>
                </a:solidFill>
                <a:latin typeface="+mj-ea"/>
                <a:ea typeface="+mj-ea"/>
              </a:rPr>
              <a:t>S/W </a:t>
            </a:r>
            <a:r>
              <a:rPr lang="ko-KR" altLang="en-US" sz="1200" b="1" u="sng" dirty="0">
                <a:solidFill>
                  <a:srgbClr val="C00000"/>
                </a:solidFill>
                <a:latin typeface="+mj-ea"/>
                <a:ea typeface="+mj-ea"/>
              </a:rPr>
              <a:t>개발 범위</a:t>
            </a:r>
            <a:r>
              <a:rPr lang="ko-KR" altLang="en-US" sz="1200" dirty="0">
                <a:latin typeface="+mj-ea"/>
                <a:ea typeface="+mj-ea"/>
              </a:rPr>
              <a:t>   </a:t>
            </a:r>
            <a:r>
              <a:rPr lang="ko-KR" altLang="en-US" sz="1200" dirty="0">
                <a:latin typeface="+mj-ea"/>
              </a:rPr>
              <a:t> </a:t>
            </a:r>
            <a:endParaRPr lang="ko-KR" altLang="en-US" sz="1200" dirty="0">
              <a:latin typeface="+mj-ea"/>
              <a:ea typeface="+mj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8D79B8A-6DA8-9942-82FD-EEE6D03541EE}"/>
              </a:ext>
            </a:extLst>
          </p:cNvPr>
          <p:cNvSpPr txBox="1"/>
          <p:nvPr/>
        </p:nvSpPr>
        <p:spPr>
          <a:xfrm>
            <a:off x="255585" y="229853"/>
            <a:ext cx="2321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+mj-ea"/>
                <a:ea typeface="+mj-ea"/>
              </a:rPr>
              <a:t>1.</a:t>
            </a:r>
            <a:r>
              <a:rPr lang="ko-KR" altLang="en-US" sz="1600" b="1" dirty="0">
                <a:latin typeface="+mj-ea"/>
                <a:ea typeface="+mj-ea"/>
              </a:rPr>
              <a:t>개요</a:t>
            </a:r>
          </a:p>
        </p:txBody>
      </p:sp>
    </p:spTree>
    <p:extLst>
      <p:ext uri="{BB962C8B-B14F-4D97-AF65-F5344CB8AC3E}">
        <p14:creationId xmlns:p14="http://schemas.microsoft.com/office/powerpoint/2010/main" val="21249347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/>
        </p:nvGrpSpPr>
        <p:grpSpPr>
          <a:xfrm>
            <a:off x="8068497" y="3058112"/>
            <a:ext cx="507502" cy="376397"/>
            <a:chOff x="3497851" y="2488451"/>
            <a:chExt cx="507502" cy="376397"/>
          </a:xfrm>
        </p:grpSpPr>
        <p:sp>
          <p:nvSpPr>
            <p:cNvPr id="16" name="모서리가 둥근 직사각형 15"/>
            <p:cNvSpPr/>
            <p:nvPr/>
          </p:nvSpPr>
          <p:spPr>
            <a:xfrm>
              <a:off x="3497851" y="2488451"/>
              <a:ext cx="313573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모서리가 둥근 직사각형 16"/>
            <p:cNvSpPr/>
            <p:nvPr/>
          </p:nvSpPr>
          <p:spPr>
            <a:xfrm>
              <a:off x="3497851" y="2620107"/>
              <a:ext cx="313573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모서리가 둥근 직사각형 17"/>
            <p:cNvSpPr/>
            <p:nvPr/>
          </p:nvSpPr>
          <p:spPr>
            <a:xfrm>
              <a:off x="3497851" y="2751763"/>
              <a:ext cx="313573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모서리가 둥근 직사각형 18"/>
            <p:cNvSpPr/>
            <p:nvPr/>
          </p:nvSpPr>
          <p:spPr>
            <a:xfrm>
              <a:off x="3845459" y="2488451"/>
              <a:ext cx="159894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모서리가 둥근 직사각형 19"/>
            <p:cNvSpPr/>
            <p:nvPr/>
          </p:nvSpPr>
          <p:spPr>
            <a:xfrm>
              <a:off x="3845459" y="2620107"/>
              <a:ext cx="159894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모서리가 둥근 직사각형 32"/>
            <p:cNvSpPr/>
            <p:nvPr/>
          </p:nvSpPr>
          <p:spPr>
            <a:xfrm>
              <a:off x="3845459" y="2751763"/>
              <a:ext cx="159894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8513448" y="3529676"/>
            <a:ext cx="35388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+mj-ea"/>
                <a:ea typeface="+mj-ea"/>
              </a:rPr>
              <a:t>구성 및 설계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8207780" y="3500364"/>
            <a:ext cx="504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+mj-ea"/>
                <a:ea typeface="+mj-ea"/>
              </a:rPr>
              <a:t>2.</a:t>
            </a:r>
            <a:endParaRPr lang="ko-KR" altLang="en-US" sz="2400" dirty="0">
              <a:latin typeface="+mj-ea"/>
              <a:ea typeface="+mj-ea"/>
            </a:endParaRPr>
          </a:p>
        </p:txBody>
      </p:sp>
      <p:cxnSp>
        <p:nvCxnSpPr>
          <p:cNvPr id="39" name="직선 연결선 38"/>
          <p:cNvCxnSpPr/>
          <p:nvPr/>
        </p:nvCxnSpPr>
        <p:spPr>
          <a:xfrm>
            <a:off x="277444" y="3676459"/>
            <a:ext cx="7682669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BE921E5-BD28-0740-8BF3-337794CB70D6}"/>
              </a:ext>
            </a:extLst>
          </p:cNvPr>
          <p:cNvSpPr txBox="1"/>
          <p:nvPr/>
        </p:nvSpPr>
        <p:spPr>
          <a:xfrm>
            <a:off x="8426614" y="4004004"/>
            <a:ext cx="2689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+mn-ea"/>
              </a:rPr>
              <a:t>시스템 구성도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21E31A8-A80B-1144-B5AD-714135AAC431}"/>
              </a:ext>
            </a:extLst>
          </p:cNvPr>
          <p:cNvSpPr txBox="1"/>
          <p:nvPr/>
        </p:nvSpPr>
        <p:spPr>
          <a:xfrm>
            <a:off x="8426614" y="4407965"/>
            <a:ext cx="2689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+mn-ea"/>
              </a:rPr>
              <a:t>개발 환경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5D6EFC8-E477-7C49-A84B-66698B597EA0}"/>
              </a:ext>
            </a:extLst>
          </p:cNvPr>
          <p:cNvSpPr txBox="1"/>
          <p:nvPr/>
        </p:nvSpPr>
        <p:spPr>
          <a:xfrm>
            <a:off x="8426614" y="4799851"/>
            <a:ext cx="2689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+mn-ea"/>
              </a:rPr>
              <a:t>SW </a:t>
            </a:r>
            <a:r>
              <a:rPr lang="ko-KR" altLang="en-US" sz="1400" dirty="0">
                <a:latin typeface="+mn-ea"/>
              </a:rPr>
              <a:t>설계</a:t>
            </a:r>
          </a:p>
        </p:txBody>
      </p:sp>
    </p:spTree>
    <p:extLst>
      <p:ext uri="{BB962C8B-B14F-4D97-AF65-F5344CB8AC3E}">
        <p14:creationId xmlns:p14="http://schemas.microsoft.com/office/powerpoint/2010/main" val="38529592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직사각형 56">
            <a:extLst>
              <a:ext uri="{FF2B5EF4-FFF2-40B4-BE49-F238E27FC236}">
                <a16:creationId xmlns:a16="http://schemas.microsoft.com/office/drawing/2014/main" id="{409F4222-77F2-3C4F-8B8B-657B75CF2F44}"/>
              </a:ext>
            </a:extLst>
          </p:cNvPr>
          <p:cNvSpPr/>
          <p:nvPr/>
        </p:nvSpPr>
        <p:spPr>
          <a:xfrm>
            <a:off x="2800408" y="3866616"/>
            <a:ext cx="9072038" cy="27615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840F23-E8DD-2746-88F0-E39F9B8DB0F5}"/>
              </a:ext>
            </a:extLst>
          </p:cNvPr>
          <p:cNvSpPr txBox="1"/>
          <p:nvPr/>
        </p:nvSpPr>
        <p:spPr>
          <a:xfrm>
            <a:off x="255585" y="229853"/>
            <a:ext cx="30101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+mj-ea"/>
                <a:ea typeface="+mj-ea"/>
              </a:rPr>
              <a:t>2.</a:t>
            </a:r>
            <a:r>
              <a:rPr lang="ko-KR" altLang="en-US" sz="1600" b="1" dirty="0">
                <a:latin typeface="+mj-ea"/>
                <a:ea typeface="+mj-ea"/>
              </a:rPr>
              <a:t>구성 및 설계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B4B62565-8EC5-A846-AE75-B78578D0E746}"/>
              </a:ext>
            </a:extLst>
          </p:cNvPr>
          <p:cNvSpPr/>
          <p:nvPr/>
        </p:nvSpPr>
        <p:spPr>
          <a:xfrm>
            <a:off x="954199" y="764992"/>
            <a:ext cx="21403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2400" b="1" dirty="0"/>
              <a:t>시스템 구성도</a:t>
            </a:r>
            <a:endParaRPr lang="ko-KR" altLang="en-US" sz="2400" dirty="0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70E7EB31-4FC2-BD4A-94F3-CFDC5C53999B}"/>
              </a:ext>
            </a:extLst>
          </p:cNvPr>
          <p:cNvSpPr/>
          <p:nvPr/>
        </p:nvSpPr>
        <p:spPr>
          <a:xfrm>
            <a:off x="712393" y="894242"/>
            <a:ext cx="163084" cy="163084"/>
          </a:xfrm>
          <a:prstGeom prst="ellipse">
            <a:avLst/>
          </a:prstGeom>
          <a:noFill/>
          <a:ln w="38100">
            <a:solidFill>
              <a:srgbClr val="CB18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BC5E3CBF-823C-FA42-9A90-F279AA9E8082}"/>
              </a:ext>
            </a:extLst>
          </p:cNvPr>
          <p:cNvGrpSpPr/>
          <p:nvPr/>
        </p:nvGrpSpPr>
        <p:grpSpPr>
          <a:xfrm>
            <a:off x="1227264" y="1474078"/>
            <a:ext cx="837814" cy="1536392"/>
            <a:chOff x="1644161" y="1556448"/>
            <a:chExt cx="760406" cy="1394441"/>
          </a:xfrm>
        </p:grpSpPr>
        <p:pic>
          <p:nvPicPr>
            <p:cNvPr id="6" name="그림 5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57C044E0-E749-E84B-858B-3709D314AC0E}"/>
                </a:ext>
              </a:extLst>
            </p:cNvPr>
            <p:cNvPicPr>
              <a:picLocks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665343" y="1665601"/>
              <a:ext cx="702000" cy="1176134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8C18F95C-70DF-B249-A40A-0E6D0C1C02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644161" y="1556448"/>
              <a:ext cx="760406" cy="1394441"/>
            </a:xfrm>
            <a:prstGeom prst="rect">
              <a:avLst/>
            </a:prstGeom>
          </p:spPr>
        </p:pic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A22A3FFF-4907-734F-B9C8-E15FCC9574A9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20618" y="1226657"/>
            <a:ext cx="2387761" cy="221055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34CDE73-9167-DC4D-9B4B-C14209E3A5BD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65326" y="4123595"/>
            <a:ext cx="893795" cy="138171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4DDB427F-B474-2447-84A4-597F1DFB0000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54748" y="4123595"/>
            <a:ext cx="893795" cy="138171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FA924A1-5D12-294B-94CC-0EABC5039BD5}"/>
              </a:ext>
            </a:extLst>
          </p:cNvPr>
          <p:cNvSpPr txBox="1"/>
          <p:nvPr/>
        </p:nvSpPr>
        <p:spPr>
          <a:xfrm>
            <a:off x="1155027" y="3160304"/>
            <a:ext cx="936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err="1"/>
              <a:t>Bz</a:t>
            </a:r>
            <a:r>
              <a:rPr kumimoji="1" lang="en-US" altLang="ko-KR" dirty="0"/>
              <a:t> App</a:t>
            </a:r>
            <a:endParaRPr kumimoji="1"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42E4BDD-5BCC-1449-B9C7-3D977EFE590E}"/>
              </a:ext>
            </a:extLst>
          </p:cNvPr>
          <p:cNvSpPr txBox="1"/>
          <p:nvPr/>
        </p:nvSpPr>
        <p:spPr>
          <a:xfrm>
            <a:off x="4336455" y="3408876"/>
            <a:ext cx="1156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App </a:t>
            </a:r>
            <a:r>
              <a:rPr kumimoji="1" lang="ko-KR" altLang="en-US" dirty="0"/>
              <a:t>서버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5AA14A0-94D4-114E-9AE7-11F811F90015}"/>
              </a:ext>
            </a:extLst>
          </p:cNvPr>
          <p:cNvSpPr txBox="1"/>
          <p:nvPr/>
        </p:nvSpPr>
        <p:spPr>
          <a:xfrm>
            <a:off x="8966162" y="3377495"/>
            <a:ext cx="994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App DB</a:t>
            </a:r>
            <a:endParaRPr kumimoji="1" lang="ko-KR" altLang="en-US" dirty="0"/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6F1C7722-2EAB-3C4E-94B0-187414A71323}"/>
              </a:ext>
            </a:extLst>
          </p:cNvPr>
          <p:cNvCxnSpPr>
            <a:cxnSpLocks/>
          </p:cNvCxnSpPr>
          <p:nvPr/>
        </p:nvCxnSpPr>
        <p:spPr>
          <a:xfrm>
            <a:off x="2341545" y="1987097"/>
            <a:ext cx="1153826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20167EFE-F959-5347-8152-36FDF45522E9}"/>
              </a:ext>
            </a:extLst>
          </p:cNvPr>
          <p:cNvCxnSpPr>
            <a:cxnSpLocks/>
          </p:cNvCxnSpPr>
          <p:nvPr/>
        </p:nvCxnSpPr>
        <p:spPr>
          <a:xfrm flipH="1">
            <a:off x="2341546" y="2608742"/>
            <a:ext cx="1124328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6AA75878-07E3-3F4C-9E98-14DB7B10DDBE}"/>
              </a:ext>
            </a:extLst>
          </p:cNvPr>
          <p:cNvSpPr txBox="1"/>
          <p:nvPr/>
        </p:nvSpPr>
        <p:spPr>
          <a:xfrm>
            <a:off x="3510118" y="562944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통계청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D7B3835-A708-5B44-B443-8A32AD31CC6C}"/>
              </a:ext>
            </a:extLst>
          </p:cNvPr>
          <p:cNvSpPr txBox="1"/>
          <p:nvPr/>
        </p:nvSpPr>
        <p:spPr>
          <a:xfrm>
            <a:off x="4513747" y="5533766"/>
            <a:ext cx="234711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공공 데이터 포털</a:t>
            </a:r>
            <a:endParaRPr kumimoji="1" lang="en-US" altLang="ko-KR" dirty="0"/>
          </a:p>
          <a:p>
            <a:pPr algn="ctr"/>
            <a:r>
              <a:rPr kumimoji="1" lang="en-US" altLang="ko-KR" dirty="0"/>
              <a:t>(</a:t>
            </a:r>
            <a:r>
              <a:rPr kumimoji="1" lang="ko-KR" altLang="en-US" dirty="0"/>
              <a:t>소상공인 상가 업소 </a:t>
            </a:r>
            <a:endParaRPr kumimoji="1" lang="en-US" altLang="ko-KR" dirty="0"/>
          </a:p>
          <a:p>
            <a:pPr algn="ctr"/>
            <a:r>
              <a:rPr kumimoji="1" lang="ko-KR" altLang="en-US" dirty="0"/>
              <a:t>정보 서비스</a:t>
            </a:r>
            <a:r>
              <a:rPr kumimoji="1" lang="en-US" altLang="ko-KR" dirty="0"/>
              <a:t>)</a:t>
            </a:r>
            <a:endParaRPr kumimoji="1"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7DD32EF-52ED-E949-93A4-BB1EAC60FEA5}"/>
              </a:ext>
            </a:extLst>
          </p:cNvPr>
          <p:cNvSpPr txBox="1"/>
          <p:nvPr/>
        </p:nvSpPr>
        <p:spPr>
          <a:xfrm>
            <a:off x="7821932" y="5505697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소상공인시장</a:t>
            </a:r>
            <a:endParaRPr kumimoji="1" lang="en-US" altLang="ko-KR" dirty="0"/>
          </a:p>
          <a:p>
            <a:pPr algn="ctr"/>
            <a:r>
              <a:rPr kumimoji="1" lang="ko-KR" altLang="en-US" dirty="0"/>
              <a:t>진흥 공단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36D3A34-B6C9-DD49-A12F-5949E458B68C}"/>
              </a:ext>
            </a:extLst>
          </p:cNvPr>
          <p:cNvSpPr txBox="1"/>
          <p:nvPr/>
        </p:nvSpPr>
        <p:spPr>
          <a:xfrm>
            <a:off x="9548290" y="5506221"/>
            <a:ext cx="14205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공공 데이터</a:t>
            </a:r>
            <a:endParaRPr kumimoji="1" lang="en-US" altLang="ko-KR" dirty="0"/>
          </a:p>
          <a:p>
            <a:pPr algn="ctr"/>
            <a:r>
              <a:rPr kumimoji="1" lang="ko-KR" altLang="en-US" dirty="0"/>
              <a:t>포털</a:t>
            </a: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CBB09406-2F8C-794B-9C90-618FFBFA01F2}"/>
              </a:ext>
            </a:extLst>
          </p:cNvPr>
          <p:cNvCxnSpPr>
            <a:cxnSpLocks/>
          </p:cNvCxnSpPr>
          <p:nvPr/>
        </p:nvCxnSpPr>
        <p:spPr>
          <a:xfrm>
            <a:off x="6338358" y="1987097"/>
            <a:ext cx="1153826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5AAAB11B-1E6F-294A-81AC-DE613FD4B04B}"/>
              </a:ext>
            </a:extLst>
          </p:cNvPr>
          <p:cNvCxnSpPr>
            <a:cxnSpLocks/>
          </p:cNvCxnSpPr>
          <p:nvPr/>
        </p:nvCxnSpPr>
        <p:spPr>
          <a:xfrm flipH="1">
            <a:off x="6338359" y="2608742"/>
            <a:ext cx="1124328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002F162F-623F-9B4B-8783-8C4945D2C60A}"/>
              </a:ext>
            </a:extLst>
          </p:cNvPr>
          <p:cNvCxnSpPr>
            <a:cxnSpLocks/>
          </p:cNvCxnSpPr>
          <p:nvPr/>
        </p:nvCxnSpPr>
        <p:spPr>
          <a:xfrm flipV="1">
            <a:off x="3951404" y="3409591"/>
            <a:ext cx="0" cy="69480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5C481AE8-3699-654C-85DA-31C45E859349}"/>
              </a:ext>
            </a:extLst>
          </p:cNvPr>
          <p:cNvCxnSpPr>
            <a:cxnSpLocks/>
          </p:cNvCxnSpPr>
          <p:nvPr/>
        </p:nvCxnSpPr>
        <p:spPr>
          <a:xfrm>
            <a:off x="4164442" y="3429000"/>
            <a:ext cx="0" cy="694595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5A7A747F-05C1-F548-9E2E-787C563C6342}"/>
              </a:ext>
            </a:extLst>
          </p:cNvPr>
          <p:cNvCxnSpPr>
            <a:cxnSpLocks/>
          </p:cNvCxnSpPr>
          <p:nvPr/>
        </p:nvCxnSpPr>
        <p:spPr>
          <a:xfrm flipV="1">
            <a:off x="5544230" y="3409591"/>
            <a:ext cx="0" cy="69480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2436CE90-848A-5246-983B-37A863712BE2}"/>
              </a:ext>
            </a:extLst>
          </p:cNvPr>
          <p:cNvCxnSpPr>
            <a:cxnSpLocks/>
          </p:cNvCxnSpPr>
          <p:nvPr/>
        </p:nvCxnSpPr>
        <p:spPr>
          <a:xfrm>
            <a:off x="5757268" y="3429000"/>
            <a:ext cx="0" cy="694595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894C5E29-BD73-5A43-813F-B57A69190FEB}"/>
              </a:ext>
            </a:extLst>
          </p:cNvPr>
          <p:cNvCxnSpPr>
            <a:cxnSpLocks/>
          </p:cNvCxnSpPr>
          <p:nvPr/>
        </p:nvCxnSpPr>
        <p:spPr>
          <a:xfrm flipV="1">
            <a:off x="8479159" y="3409591"/>
            <a:ext cx="0" cy="69480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6EB4A52C-B430-AF44-8AA8-3FA98A4D2622}"/>
              </a:ext>
            </a:extLst>
          </p:cNvPr>
          <p:cNvCxnSpPr>
            <a:cxnSpLocks/>
          </p:cNvCxnSpPr>
          <p:nvPr/>
        </p:nvCxnSpPr>
        <p:spPr>
          <a:xfrm>
            <a:off x="8692197" y="3429000"/>
            <a:ext cx="0" cy="694595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CCEFABD7-9654-DD48-94F3-DE88960609AC}"/>
              </a:ext>
            </a:extLst>
          </p:cNvPr>
          <p:cNvCxnSpPr>
            <a:cxnSpLocks/>
          </p:cNvCxnSpPr>
          <p:nvPr/>
        </p:nvCxnSpPr>
        <p:spPr>
          <a:xfrm flipV="1">
            <a:off x="10145727" y="3409591"/>
            <a:ext cx="0" cy="69480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CCA5C34A-29AB-1A41-B033-1C5A130B5727}"/>
              </a:ext>
            </a:extLst>
          </p:cNvPr>
          <p:cNvCxnSpPr>
            <a:cxnSpLocks/>
          </p:cNvCxnSpPr>
          <p:nvPr/>
        </p:nvCxnSpPr>
        <p:spPr>
          <a:xfrm>
            <a:off x="10358765" y="3429000"/>
            <a:ext cx="0" cy="694595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59" name="그림 58">
            <a:extLst>
              <a:ext uri="{FF2B5EF4-FFF2-40B4-BE49-F238E27FC236}">
                <a16:creationId xmlns:a16="http://schemas.microsoft.com/office/drawing/2014/main" id="{3D00AFAF-757C-2648-8EF1-437630527E88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17297" y="4195632"/>
            <a:ext cx="1082568" cy="1307252"/>
          </a:xfrm>
          <a:prstGeom prst="rect">
            <a:avLst/>
          </a:prstGeom>
        </p:spPr>
      </p:pic>
      <p:grpSp>
        <p:nvGrpSpPr>
          <p:cNvPr id="84" name="그룹 83">
            <a:extLst>
              <a:ext uri="{FF2B5EF4-FFF2-40B4-BE49-F238E27FC236}">
                <a16:creationId xmlns:a16="http://schemas.microsoft.com/office/drawing/2014/main" id="{48E81348-1B82-4F4D-8D98-88B6209F6418}"/>
              </a:ext>
            </a:extLst>
          </p:cNvPr>
          <p:cNvGrpSpPr/>
          <p:nvPr/>
        </p:nvGrpSpPr>
        <p:grpSpPr>
          <a:xfrm>
            <a:off x="7968281" y="1270009"/>
            <a:ext cx="3060309" cy="2180728"/>
            <a:chOff x="7856243" y="1169784"/>
            <a:chExt cx="3060309" cy="2180728"/>
          </a:xfrm>
        </p:grpSpPr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A69162D2-AEE2-4449-956A-87663A0847D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594765" y="1169784"/>
              <a:ext cx="1560703" cy="1884623"/>
            </a:xfrm>
            <a:prstGeom prst="rect">
              <a:avLst/>
            </a:prstGeom>
          </p:spPr>
        </p:pic>
        <p:pic>
          <p:nvPicPr>
            <p:cNvPr id="63" name="그림 62">
              <a:extLst>
                <a:ext uri="{FF2B5EF4-FFF2-40B4-BE49-F238E27FC236}">
                  <a16:creationId xmlns:a16="http://schemas.microsoft.com/office/drawing/2014/main" id="{B9753ECE-1F58-244E-BB59-87F0EAEF5DC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856243" y="1557452"/>
              <a:ext cx="695256" cy="839555"/>
            </a:xfrm>
            <a:prstGeom prst="rect">
              <a:avLst/>
            </a:prstGeom>
          </p:spPr>
        </p:pic>
        <p:pic>
          <p:nvPicPr>
            <p:cNvPr id="64" name="그림 63">
              <a:extLst>
                <a:ext uri="{FF2B5EF4-FFF2-40B4-BE49-F238E27FC236}">
                  <a16:creationId xmlns:a16="http://schemas.microsoft.com/office/drawing/2014/main" id="{2F1F414D-DF37-AC43-9F2E-49CF00374F6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861553" y="2510957"/>
              <a:ext cx="695256" cy="839555"/>
            </a:xfrm>
            <a:prstGeom prst="rect">
              <a:avLst/>
            </a:prstGeom>
          </p:spPr>
        </p:pic>
        <p:cxnSp>
          <p:nvCxnSpPr>
            <p:cNvPr id="32" name="직선 화살표 연결선 31">
              <a:extLst>
                <a:ext uri="{FF2B5EF4-FFF2-40B4-BE49-F238E27FC236}">
                  <a16:creationId xmlns:a16="http://schemas.microsoft.com/office/drawing/2014/main" id="{CC3793C7-488D-C647-AC4E-027C1E417E3F}"/>
                </a:ext>
              </a:extLst>
            </p:cNvPr>
            <p:cNvCxnSpPr>
              <a:cxnSpLocks/>
            </p:cNvCxnSpPr>
            <p:nvPr/>
          </p:nvCxnSpPr>
          <p:spPr>
            <a:xfrm>
              <a:off x="8479159" y="1998274"/>
              <a:ext cx="306413" cy="241973"/>
            </a:xfrm>
            <a:prstGeom prst="straightConnector1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화살표 연결선 76">
              <a:extLst>
                <a:ext uri="{FF2B5EF4-FFF2-40B4-BE49-F238E27FC236}">
                  <a16:creationId xmlns:a16="http://schemas.microsoft.com/office/drawing/2014/main" id="{49FC8BCF-2C44-B348-B645-7D4715627D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93844" y="2677882"/>
              <a:ext cx="309600" cy="272329"/>
            </a:xfrm>
            <a:prstGeom prst="straightConnector1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화살표 연결선 87">
              <a:extLst>
                <a:ext uri="{FF2B5EF4-FFF2-40B4-BE49-F238E27FC236}">
                  <a16:creationId xmlns:a16="http://schemas.microsoft.com/office/drawing/2014/main" id="{C5625BC7-8C4A-4943-9087-67A993EE992C}"/>
                </a:ext>
              </a:extLst>
            </p:cNvPr>
            <p:cNvCxnSpPr>
              <a:cxnSpLocks/>
            </p:cNvCxnSpPr>
            <p:nvPr/>
          </p:nvCxnSpPr>
          <p:spPr>
            <a:xfrm>
              <a:off x="10002262" y="2648232"/>
              <a:ext cx="306413" cy="241973"/>
            </a:xfrm>
            <a:prstGeom prst="straightConnector1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직선 화살표 연결선 88">
              <a:extLst>
                <a:ext uri="{FF2B5EF4-FFF2-40B4-BE49-F238E27FC236}">
                  <a16:creationId xmlns:a16="http://schemas.microsoft.com/office/drawing/2014/main" id="{1D810267-C2EC-8B43-AE5D-642932698E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42424" y="2039998"/>
              <a:ext cx="309600" cy="217040"/>
            </a:xfrm>
            <a:prstGeom prst="straightConnector1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5" name="그림 94">
              <a:extLst>
                <a:ext uri="{FF2B5EF4-FFF2-40B4-BE49-F238E27FC236}">
                  <a16:creationId xmlns:a16="http://schemas.microsoft.com/office/drawing/2014/main" id="{8812A569-C9CE-6643-BB58-4E1945BCA59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215986" y="1557452"/>
              <a:ext cx="695256" cy="839555"/>
            </a:xfrm>
            <a:prstGeom prst="rect">
              <a:avLst/>
            </a:prstGeom>
          </p:spPr>
        </p:pic>
        <p:pic>
          <p:nvPicPr>
            <p:cNvPr id="96" name="그림 95">
              <a:extLst>
                <a:ext uri="{FF2B5EF4-FFF2-40B4-BE49-F238E27FC236}">
                  <a16:creationId xmlns:a16="http://schemas.microsoft.com/office/drawing/2014/main" id="{1C9DA523-DE69-144F-852D-E94640959CD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221296" y="2510957"/>
              <a:ext cx="695256" cy="839555"/>
            </a:xfrm>
            <a:prstGeom prst="rect">
              <a:avLst/>
            </a:prstGeom>
          </p:spPr>
        </p:pic>
      </p:grpSp>
      <p:pic>
        <p:nvPicPr>
          <p:cNvPr id="97" name="그림 96">
            <a:extLst>
              <a:ext uri="{FF2B5EF4-FFF2-40B4-BE49-F238E27FC236}">
                <a16:creationId xmlns:a16="http://schemas.microsoft.com/office/drawing/2014/main" id="{59291C7B-44F1-B94B-84C0-C0EEF6096E8C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35981" y="4195632"/>
            <a:ext cx="1082568" cy="1307252"/>
          </a:xfrm>
          <a:prstGeom prst="rect">
            <a:avLst/>
          </a:prstGeom>
        </p:spPr>
      </p:pic>
      <p:sp>
        <p:nvSpPr>
          <p:cNvPr id="98" name="TextBox 97">
            <a:extLst>
              <a:ext uri="{FF2B5EF4-FFF2-40B4-BE49-F238E27FC236}">
                <a16:creationId xmlns:a16="http://schemas.microsoft.com/office/drawing/2014/main" id="{0DD4C1EE-20A6-1C44-A3AA-2ECC7C927A32}"/>
              </a:ext>
            </a:extLst>
          </p:cNvPr>
          <p:cNvSpPr txBox="1"/>
          <p:nvPr/>
        </p:nvSpPr>
        <p:spPr>
          <a:xfrm>
            <a:off x="8374743" y="329214"/>
            <a:ext cx="40117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u="sng" dirty="0">
                <a:solidFill>
                  <a:srgbClr val="C00000"/>
                </a:solidFill>
                <a:latin typeface="+mj-ea"/>
                <a:ea typeface="+mj-ea"/>
              </a:rPr>
              <a:t>시스템 구성도</a:t>
            </a:r>
            <a:r>
              <a:rPr lang="ko-KR" altLang="en-US" sz="1200" dirty="0">
                <a:latin typeface="+mj-ea"/>
                <a:ea typeface="+mj-ea"/>
              </a:rPr>
              <a:t>          개발 환경          </a:t>
            </a:r>
            <a:r>
              <a:rPr lang="en-US" altLang="ko-KR" sz="1200" dirty="0">
                <a:latin typeface="+mj-ea"/>
                <a:ea typeface="+mj-ea"/>
              </a:rPr>
              <a:t>SW </a:t>
            </a:r>
            <a:r>
              <a:rPr lang="ko-KR" altLang="en-US" sz="1200" dirty="0">
                <a:latin typeface="+mj-ea"/>
                <a:ea typeface="+mj-ea"/>
              </a:rPr>
              <a:t>설계</a:t>
            </a:r>
          </a:p>
        </p:txBody>
      </p:sp>
    </p:spTree>
    <p:extLst>
      <p:ext uri="{BB962C8B-B14F-4D97-AF65-F5344CB8AC3E}">
        <p14:creationId xmlns:p14="http://schemas.microsoft.com/office/powerpoint/2010/main" val="12837098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3921</TotalTime>
  <Words>1183</Words>
  <Application>Microsoft Macintosh PowerPoint</Application>
  <PresentationFormat>와이드스크린</PresentationFormat>
  <Paragraphs>305</Paragraphs>
  <Slides>40</Slides>
  <Notes>37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40</vt:i4>
      </vt:variant>
    </vt:vector>
  </HeadingPairs>
  <TitlesOfParts>
    <vt:vector size="45" baseType="lpstr">
      <vt:lpstr>굴림</vt:lpstr>
      <vt:lpstr>맑은 고딕</vt:lpstr>
      <vt:lpstr>KoPub돋움체 Light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크레벅스</dc:creator>
  <cp:lastModifiedBy>정원석</cp:lastModifiedBy>
  <cp:revision>286</cp:revision>
  <dcterms:created xsi:type="dcterms:W3CDTF">2017-10-17T05:04:17Z</dcterms:created>
  <dcterms:modified xsi:type="dcterms:W3CDTF">2019-12-30T13:50:23Z</dcterms:modified>
</cp:coreProperties>
</file>